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91" r:id="rId4"/>
    <p:sldId id="257" r:id="rId5"/>
    <p:sldId id="323" r:id="rId6"/>
    <p:sldId id="325" r:id="rId7"/>
    <p:sldId id="332" r:id="rId8"/>
    <p:sldId id="333" r:id="rId9"/>
    <p:sldId id="281" r:id="rId10"/>
  </p:sldIdLst>
  <p:sldSz cx="24384000" cy="13716000"/>
  <p:notesSz cx="6761163" cy="99425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4572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6400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17" autoAdjust="0"/>
    <p:restoredTop sz="94664" autoAdjust="0"/>
  </p:normalViewPr>
  <p:slideViewPr>
    <p:cSldViewPr>
      <p:cViewPr>
        <p:scale>
          <a:sx n="40" d="100"/>
          <a:sy n="40" d="100"/>
        </p:scale>
        <p:origin x="-324" y="-15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809C-284A-498A-8B39-E87D6B9CB92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524D1-6452-4A86-A6B8-A8E480301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52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body" sz="quarter" idx="1"/>
          </p:nvPr>
        </p:nvSpPr>
        <p:spPr>
          <a:xfrm>
            <a:off x="901488" y="4722694"/>
            <a:ext cx="4958187" cy="44741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938621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800"/>
            </a:lvl1pPr>
            <a:lvl2pPr marL="0" indent="914400" algn="ctr">
              <a:buSzTx/>
              <a:buFontTx/>
              <a:buNone/>
              <a:defRPr sz="4800"/>
            </a:lvl2pPr>
            <a:lvl3pPr marL="0" indent="1828800" algn="ctr">
              <a:buSzTx/>
              <a:buFontTx/>
              <a:buNone/>
              <a:defRPr sz="4800"/>
            </a:lvl3pPr>
            <a:lvl4pPr marL="0" indent="2743200" algn="ctr">
              <a:buSzTx/>
              <a:buFontTx/>
              <a:buNone/>
              <a:defRPr sz="4800"/>
            </a:lvl4pPr>
            <a:lvl5pPr marL="0" indent="3657600" algn="ctr">
              <a:buSzTx/>
              <a:buFontTx/>
              <a:buNone/>
              <a:defRPr sz="4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120900" y="2278063"/>
            <a:ext cx="19504148" cy="2178051"/>
          </a:xfrm>
          <a:prstGeom prst="rect">
            <a:avLst/>
          </a:prstGeom>
        </p:spPr>
        <p:txBody>
          <a:bodyPr lIns="38100" tIns="38100" rIns="38100" bIns="38100" anchor="t"/>
          <a:lstStyle>
            <a:lvl1pPr defTabSz="825500">
              <a:lnSpc>
                <a:spcPct val="100000"/>
              </a:lnSpc>
              <a:defRPr sz="10000" b="1">
                <a:solidFill>
                  <a:srgbClr val="262D30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2271713" y="4670425"/>
            <a:ext cx="20477163" cy="7019925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just" defTabSz="825500">
              <a:lnSpc>
                <a:spcPct val="15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9B9A9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indent="0" algn="just" defTabSz="825500">
              <a:lnSpc>
                <a:spcPct val="15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9B9A9C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indent="0" algn="just" defTabSz="825500">
              <a:lnSpc>
                <a:spcPct val="15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9B9A9C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indent="0" algn="just" defTabSz="825500">
              <a:lnSpc>
                <a:spcPct val="15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9B9A9C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indent="0" algn="just" defTabSz="825500">
              <a:lnSpc>
                <a:spcPct val="15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rgbClr val="9B9A9C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97" name="Group 10"/>
          <p:cNvGrpSpPr/>
          <p:nvPr/>
        </p:nvGrpSpPr>
        <p:grpSpPr>
          <a:xfrm>
            <a:off x="886744" y="12186591"/>
            <a:ext cx="3826276" cy="791205"/>
            <a:chOff x="0" y="0"/>
            <a:chExt cx="3826275" cy="791204"/>
          </a:xfrm>
        </p:grpSpPr>
        <p:sp>
          <p:nvSpPr>
            <p:cNvPr id="94" name="Shape"/>
            <p:cNvSpPr/>
            <p:nvPr/>
          </p:nvSpPr>
          <p:spPr>
            <a:xfrm>
              <a:off x="-1" y="32367"/>
              <a:ext cx="758873" cy="75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54" y="0"/>
                  </a:moveTo>
                  <a:cubicBezTo>
                    <a:pt x="6377" y="1"/>
                    <a:pt x="5076" y="3"/>
                    <a:pt x="3699" y="439"/>
                  </a:cubicBezTo>
                  <a:cubicBezTo>
                    <a:pt x="2184" y="990"/>
                    <a:pt x="990" y="2184"/>
                    <a:pt x="439" y="3699"/>
                  </a:cubicBezTo>
                  <a:cubicBezTo>
                    <a:pt x="0" y="5084"/>
                    <a:pt x="0" y="6387"/>
                    <a:pt x="0" y="8954"/>
                  </a:cubicBezTo>
                  <a:lnTo>
                    <a:pt x="0" y="12606"/>
                  </a:lnTo>
                  <a:cubicBezTo>
                    <a:pt x="0" y="15213"/>
                    <a:pt x="0" y="16517"/>
                    <a:pt x="439" y="17901"/>
                  </a:cubicBezTo>
                  <a:cubicBezTo>
                    <a:pt x="990" y="19416"/>
                    <a:pt x="2184" y="20609"/>
                    <a:pt x="3699" y="21161"/>
                  </a:cubicBezTo>
                  <a:cubicBezTo>
                    <a:pt x="5084" y="21600"/>
                    <a:pt x="6387" y="21600"/>
                    <a:pt x="8954" y="21600"/>
                  </a:cubicBezTo>
                  <a:lnTo>
                    <a:pt x="12606" y="21600"/>
                  </a:lnTo>
                  <a:cubicBezTo>
                    <a:pt x="15213" y="21600"/>
                    <a:pt x="16516" y="21600"/>
                    <a:pt x="17901" y="21161"/>
                  </a:cubicBezTo>
                  <a:cubicBezTo>
                    <a:pt x="19416" y="20609"/>
                    <a:pt x="20610" y="19416"/>
                    <a:pt x="21161" y="17901"/>
                  </a:cubicBezTo>
                  <a:cubicBezTo>
                    <a:pt x="21600" y="16517"/>
                    <a:pt x="21600" y="15213"/>
                    <a:pt x="21600" y="12645"/>
                  </a:cubicBezTo>
                  <a:lnTo>
                    <a:pt x="21600" y="8995"/>
                  </a:lnTo>
                  <a:cubicBezTo>
                    <a:pt x="21600" y="6388"/>
                    <a:pt x="21600" y="5084"/>
                    <a:pt x="21161" y="3699"/>
                  </a:cubicBezTo>
                  <a:cubicBezTo>
                    <a:pt x="20610" y="2184"/>
                    <a:pt x="19416" y="990"/>
                    <a:pt x="17901" y="439"/>
                  </a:cubicBezTo>
                  <a:cubicBezTo>
                    <a:pt x="16516" y="0"/>
                    <a:pt x="15213" y="0"/>
                    <a:pt x="12646" y="0"/>
                  </a:cubicBezTo>
                  <a:lnTo>
                    <a:pt x="8954" y="0"/>
                  </a:lnTo>
                  <a:close/>
                  <a:moveTo>
                    <a:pt x="8114" y="1711"/>
                  </a:moveTo>
                  <a:lnTo>
                    <a:pt x="13486" y="1711"/>
                  </a:lnTo>
                  <a:cubicBezTo>
                    <a:pt x="15322" y="1711"/>
                    <a:pt x="16254" y="1711"/>
                    <a:pt x="17244" y="2025"/>
                  </a:cubicBezTo>
                  <a:cubicBezTo>
                    <a:pt x="18327" y="2419"/>
                    <a:pt x="19181" y="3273"/>
                    <a:pt x="19575" y="4356"/>
                  </a:cubicBezTo>
                  <a:cubicBezTo>
                    <a:pt x="19889" y="5346"/>
                    <a:pt x="19889" y="6278"/>
                    <a:pt x="19889" y="8142"/>
                  </a:cubicBezTo>
                  <a:lnTo>
                    <a:pt x="19889" y="13486"/>
                  </a:lnTo>
                  <a:cubicBezTo>
                    <a:pt x="19889" y="15322"/>
                    <a:pt x="19889" y="16254"/>
                    <a:pt x="19575" y="17244"/>
                  </a:cubicBezTo>
                  <a:cubicBezTo>
                    <a:pt x="19181" y="18327"/>
                    <a:pt x="18327" y="19180"/>
                    <a:pt x="17244" y="19575"/>
                  </a:cubicBezTo>
                  <a:cubicBezTo>
                    <a:pt x="16254" y="19889"/>
                    <a:pt x="15322" y="19889"/>
                    <a:pt x="13458" y="19889"/>
                  </a:cubicBezTo>
                  <a:lnTo>
                    <a:pt x="8114" y="19889"/>
                  </a:lnTo>
                  <a:cubicBezTo>
                    <a:pt x="6278" y="19889"/>
                    <a:pt x="5347" y="19889"/>
                    <a:pt x="4357" y="19575"/>
                  </a:cubicBezTo>
                  <a:cubicBezTo>
                    <a:pt x="3273" y="19180"/>
                    <a:pt x="2419" y="18327"/>
                    <a:pt x="2025" y="17244"/>
                  </a:cubicBezTo>
                  <a:cubicBezTo>
                    <a:pt x="1711" y="16254"/>
                    <a:pt x="1712" y="15322"/>
                    <a:pt x="1712" y="13458"/>
                  </a:cubicBezTo>
                  <a:lnTo>
                    <a:pt x="1712" y="8114"/>
                  </a:lnTo>
                  <a:cubicBezTo>
                    <a:pt x="1712" y="6278"/>
                    <a:pt x="1711" y="5346"/>
                    <a:pt x="2025" y="4356"/>
                  </a:cubicBezTo>
                  <a:cubicBezTo>
                    <a:pt x="2419" y="3273"/>
                    <a:pt x="3273" y="2419"/>
                    <a:pt x="4357" y="2025"/>
                  </a:cubicBezTo>
                  <a:cubicBezTo>
                    <a:pt x="5341" y="1713"/>
                    <a:pt x="6271" y="1711"/>
                    <a:pt x="8114" y="1711"/>
                  </a:cubicBezTo>
                  <a:close/>
                  <a:moveTo>
                    <a:pt x="16278" y="4442"/>
                  </a:moveTo>
                  <a:cubicBezTo>
                    <a:pt x="16059" y="4442"/>
                    <a:pt x="15840" y="4525"/>
                    <a:pt x="15673" y="4693"/>
                  </a:cubicBezTo>
                  <a:cubicBezTo>
                    <a:pt x="15339" y="5027"/>
                    <a:pt x="15339" y="5569"/>
                    <a:pt x="15673" y="5904"/>
                  </a:cubicBezTo>
                  <a:cubicBezTo>
                    <a:pt x="16007" y="6238"/>
                    <a:pt x="16550" y="6238"/>
                    <a:pt x="16884" y="5904"/>
                  </a:cubicBezTo>
                  <a:cubicBezTo>
                    <a:pt x="17218" y="5569"/>
                    <a:pt x="17218" y="5027"/>
                    <a:pt x="16884" y="4693"/>
                  </a:cubicBezTo>
                  <a:cubicBezTo>
                    <a:pt x="16717" y="4525"/>
                    <a:pt x="16497" y="4442"/>
                    <a:pt x="16278" y="4442"/>
                  </a:cubicBezTo>
                  <a:close/>
                  <a:moveTo>
                    <a:pt x="10800" y="5901"/>
                  </a:moveTo>
                  <a:cubicBezTo>
                    <a:pt x="9553" y="5901"/>
                    <a:pt x="8305" y="6376"/>
                    <a:pt x="7353" y="7328"/>
                  </a:cubicBezTo>
                  <a:cubicBezTo>
                    <a:pt x="5450" y="9232"/>
                    <a:pt x="5450" y="12318"/>
                    <a:pt x="7353" y="14222"/>
                  </a:cubicBezTo>
                  <a:cubicBezTo>
                    <a:pt x="9257" y="16126"/>
                    <a:pt x="12343" y="16126"/>
                    <a:pt x="14247" y="14222"/>
                  </a:cubicBezTo>
                  <a:cubicBezTo>
                    <a:pt x="16150" y="12318"/>
                    <a:pt x="16150" y="9232"/>
                    <a:pt x="14247" y="7328"/>
                  </a:cubicBezTo>
                  <a:cubicBezTo>
                    <a:pt x="13295" y="6376"/>
                    <a:pt x="12048" y="5901"/>
                    <a:pt x="10800" y="5901"/>
                  </a:cubicBezTo>
                  <a:close/>
                  <a:moveTo>
                    <a:pt x="10800" y="7612"/>
                  </a:moveTo>
                  <a:cubicBezTo>
                    <a:pt x="11610" y="7612"/>
                    <a:pt x="12419" y="7920"/>
                    <a:pt x="13037" y="8538"/>
                  </a:cubicBezTo>
                  <a:cubicBezTo>
                    <a:pt x="14272" y="9773"/>
                    <a:pt x="14272" y="11777"/>
                    <a:pt x="13037" y="13012"/>
                  </a:cubicBezTo>
                  <a:cubicBezTo>
                    <a:pt x="11802" y="14247"/>
                    <a:pt x="9798" y="14247"/>
                    <a:pt x="8563" y="13012"/>
                  </a:cubicBezTo>
                  <a:cubicBezTo>
                    <a:pt x="7328" y="11777"/>
                    <a:pt x="7328" y="9773"/>
                    <a:pt x="8563" y="8538"/>
                  </a:cubicBezTo>
                  <a:cubicBezTo>
                    <a:pt x="9181" y="7920"/>
                    <a:pt x="9991" y="7612"/>
                    <a:pt x="10800" y="76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4A05A"/>
                </a:gs>
                <a:gs pos="19000">
                  <a:srgbClr val="EB6646"/>
                </a:gs>
                <a:gs pos="53991">
                  <a:srgbClr val="EB0752"/>
                </a:gs>
                <a:gs pos="100000">
                  <a:srgbClr val="7B11A8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5" name="Text Box 3"/>
            <p:cNvSpPr txBox="1"/>
            <p:nvPr/>
          </p:nvSpPr>
          <p:spPr>
            <a:xfrm>
              <a:off x="1017963" y="-1"/>
              <a:ext cx="2736305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>
              <a:lvl1pPr>
                <a:defRPr sz="3000">
                  <a:solidFill>
                    <a:srgbClr val="000100"/>
                  </a:solidFill>
                  <a:latin typeface="Roboto Light"/>
                  <a:ea typeface="Roboto Light"/>
                  <a:cs typeface="Roboto Light"/>
                  <a:sym typeface="Roboto Light"/>
                </a:defRPr>
              </a:lvl1pPr>
            </a:lstStyle>
            <a:p>
              <a:r>
                <a:t>Social Network</a:t>
              </a:r>
            </a:p>
          </p:txBody>
        </p:sp>
        <p:sp>
          <p:nvSpPr>
            <p:cNvPr id="96" name="Text Box 3"/>
            <p:cNvSpPr txBox="1"/>
            <p:nvPr/>
          </p:nvSpPr>
          <p:spPr>
            <a:xfrm>
              <a:off x="1029480" y="468479"/>
              <a:ext cx="2796795" cy="29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>
              <a:lvl1pPr>
                <a:defRPr sz="1400">
                  <a:solidFill>
                    <a:srgbClr val="697987"/>
                  </a:solidFill>
                  <a:latin typeface="Roboto"/>
                  <a:ea typeface="Roboto"/>
                  <a:cs typeface="Roboto"/>
                  <a:sym typeface="Roboto"/>
                </a:defRPr>
              </a:lvl1pPr>
            </a:lstStyle>
            <a:p>
              <a:r>
                <a:t>Premium PowerPoint Template</a:t>
              </a:r>
            </a:p>
          </p:txBody>
        </p:sp>
      </p:grpSp>
      <p:sp>
        <p:nvSpPr>
          <p:cNvPr id="9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2694627" y="12496800"/>
            <a:ext cx="597446" cy="622300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ctr">
              <a:defRPr sz="3600">
                <a:solidFill>
                  <a:srgbClr val="333ADC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2694627" y="12496800"/>
            <a:ext cx="597446" cy="622300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ctr">
              <a:defRPr sz="3600">
                <a:solidFill>
                  <a:srgbClr val="333ADC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lored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3"/>
          <p:cNvSpPr/>
          <p:nvPr/>
        </p:nvSpPr>
        <p:spPr>
          <a:xfrm>
            <a:off x="2357" y="0"/>
            <a:ext cx="24384001" cy="13716000"/>
          </a:xfrm>
          <a:prstGeom prst="rect">
            <a:avLst/>
          </a:prstGeom>
          <a:gradFill>
            <a:gsLst>
              <a:gs pos="0">
                <a:srgbClr val="96D024"/>
              </a:gs>
              <a:gs pos="51000">
                <a:srgbClr val="B6DD50"/>
              </a:gs>
              <a:gs pos="100000">
                <a:srgbClr val="E1F08A"/>
              </a:gs>
            </a:gsLst>
            <a:lin ang="16800000"/>
          </a:gradFill>
          <a:ln w="12700">
            <a:miter lim="400000"/>
          </a:ln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sp>
        <p:nvSpPr>
          <p:cNvPr id="11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lored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3"/>
          <p:cNvSpPr/>
          <p:nvPr/>
        </p:nvSpPr>
        <p:spPr>
          <a:xfrm>
            <a:off x="2357" y="0"/>
            <a:ext cx="24384001" cy="13716000"/>
          </a:xfrm>
          <a:prstGeom prst="rect">
            <a:avLst/>
          </a:prstGeom>
          <a:gradFill>
            <a:gsLst>
              <a:gs pos="0">
                <a:srgbClr val="E29908"/>
              </a:gs>
              <a:gs pos="51000">
                <a:srgbClr val="F7AE1D"/>
              </a:gs>
              <a:gs pos="100000">
                <a:srgbClr val="F9C252"/>
              </a:gs>
            </a:gsLst>
            <a:lin ang="16800000"/>
          </a:gradFill>
          <a:ln w="12700">
            <a:miter lim="400000"/>
          </a:ln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lored_Blank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2"/>
          <p:cNvGrpSpPr/>
          <p:nvPr/>
        </p:nvGrpSpPr>
        <p:grpSpPr>
          <a:xfrm>
            <a:off x="-15034045" y="-9703841"/>
            <a:ext cx="53050208" cy="34978251"/>
            <a:chOff x="1" y="0"/>
            <a:chExt cx="53050204" cy="34978250"/>
          </a:xfrm>
        </p:grpSpPr>
        <p:sp>
          <p:nvSpPr>
            <p:cNvPr id="128" name="Rectangle 3"/>
            <p:cNvSpPr/>
            <p:nvPr/>
          </p:nvSpPr>
          <p:spPr>
            <a:xfrm>
              <a:off x="15036403" y="9703839"/>
              <a:ext cx="24384001" cy="13716001"/>
            </a:xfrm>
            <a:prstGeom prst="rect">
              <a:avLst/>
            </a:prstGeom>
            <a:gradFill flip="none" rotWithShape="1">
              <a:gsLst>
                <a:gs pos="0">
                  <a:srgbClr val="EC6646"/>
                </a:gs>
                <a:gs pos="51000">
                  <a:srgbClr val="EC0753"/>
                </a:gs>
                <a:gs pos="100000">
                  <a:srgbClr val="7B11A8"/>
                </a:gs>
              </a:gsLst>
              <a:lin ang="16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825500">
                <a:defRPr sz="2000">
                  <a:solidFill>
                    <a:srgbClr val="74808C"/>
                  </a:solidFill>
                  <a:latin typeface="Poppins"/>
                  <a:ea typeface="Poppins"/>
                  <a:cs typeface="Poppins"/>
                  <a:sym typeface="Poppins"/>
                </a:defRPr>
              </a:pPr>
              <a:endParaRPr/>
            </a:p>
          </p:txBody>
        </p:sp>
        <p:sp>
          <p:nvSpPr>
            <p:cNvPr id="129" name="Oval 4"/>
            <p:cNvSpPr/>
            <p:nvPr/>
          </p:nvSpPr>
          <p:spPr>
            <a:xfrm>
              <a:off x="1" y="10513167"/>
              <a:ext cx="32100680" cy="24465083"/>
            </a:xfrm>
            <a:prstGeom prst="ellipse">
              <a:avLst/>
            </a:prstGeom>
            <a:gradFill flip="none" rotWithShape="1">
              <a:gsLst>
                <a:gs pos="0">
                  <a:srgbClr val="F5A15A"/>
                </a:gs>
                <a:gs pos="51000">
                  <a:srgbClr val="F5A15A">
                    <a:alpha val="1000"/>
                  </a:srgbClr>
                </a:gs>
                <a:gs pos="100000">
                  <a:srgbClr val="EC0753">
                    <a:alpha val="0"/>
                  </a:srgbClr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825500">
                <a:defRPr sz="2000">
                  <a:solidFill>
                    <a:srgbClr val="74808C"/>
                  </a:solidFill>
                  <a:latin typeface="Poppins"/>
                  <a:ea typeface="Poppins"/>
                  <a:cs typeface="Poppins"/>
                  <a:sym typeface="Poppins"/>
                </a:defRPr>
              </a:pPr>
              <a:endParaRPr/>
            </a:p>
          </p:txBody>
        </p:sp>
        <p:sp>
          <p:nvSpPr>
            <p:cNvPr id="130" name="Oval 5"/>
            <p:cNvSpPr/>
            <p:nvPr/>
          </p:nvSpPr>
          <p:spPr>
            <a:xfrm>
              <a:off x="24273717" y="-1"/>
              <a:ext cx="28776490" cy="23852393"/>
            </a:xfrm>
            <a:prstGeom prst="ellipse">
              <a:avLst/>
            </a:prstGeom>
            <a:gradFill flip="none" rotWithShape="1">
              <a:gsLst>
                <a:gs pos="0">
                  <a:srgbClr val="7B11A8">
                    <a:alpha val="64000"/>
                  </a:srgbClr>
                </a:gs>
                <a:gs pos="68000">
                  <a:srgbClr val="EC0753">
                    <a:alpha val="0"/>
                  </a:srgbClr>
                </a:gs>
                <a:gs pos="88000">
                  <a:srgbClr val="EC0753">
                    <a:alpha val="0"/>
                  </a:srgbClr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825500">
                <a:defRPr sz="2000">
                  <a:solidFill>
                    <a:srgbClr val="74808C"/>
                  </a:solidFill>
                  <a:latin typeface="Poppins"/>
                  <a:ea typeface="Poppins"/>
                  <a:cs typeface="Poppins"/>
                  <a:sym typeface="Poppins"/>
                </a:defRPr>
              </a:pPr>
              <a:endParaRPr/>
            </a:p>
          </p:txBody>
        </p:sp>
      </p:grpSp>
      <p:sp>
        <p:nvSpPr>
          <p:cNvPr id="132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1028272" y="809328"/>
            <a:ext cx="2879726" cy="28797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3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4487143" y="809328"/>
            <a:ext cx="2879726" cy="28797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4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8147005" y="809328"/>
            <a:ext cx="2879726" cy="28797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314458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3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265993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1183887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14135422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7086958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7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5314458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8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8265993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9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1183887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0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14135422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1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7086958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155" name="Group 19"/>
          <p:cNvGrpSpPr/>
          <p:nvPr/>
        </p:nvGrpSpPr>
        <p:grpSpPr>
          <a:xfrm>
            <a:off x="886744" y="12186591"/>
            <a:ext cx="3826276" cy="791205"/>
            <a:chOff x="0" y="0"/>
            <a:chExt cx="3826275" cy="791204"/>
          </a:xfrm>
        </p:grpSpPr>
        <p:sp>
          <p:nvSpPr>
            <p:cNvPr id="152" name="Shape"/>
            <p:cNvSpPr/>
            <p:nvPr/>
          </p:nvSpPr>
          <p:spPr>
            <a:xfrm>
              <a:off x="-1" y="32367"/>
              <a:ext cx="758873" cy="75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54" y="0"/>
                  </a:moveTo>
                  <a:cubicBezTo>
                    <a:pt x="6377" y="1"/>
                    <a:pt x="5076" y="3"/>
                    <a:pt x="3699" y="439"/>
                  </a:cubicBezTo>
                  <a:cubicBezTo>
                    <a:pt x="2184" y="990"/>
                    <a:pt x="990" y="2184"/>
                    <a:pt x="439" y="3699"/>
                  </a:cubicBezTo>
                  <a:cubicBezTo>
                    <a:pt x="0" y="5084"/>
                    <a:pt x="0" y="6387"/>
                    <a:pt x="0" y="8954"/>
                  </a:cubicBezTo>
                  <a:lnTo>
                    <a:pt x="0" y="12606"/>
                  </a:lnTo>
                  <a:cubicBezTo>
                    <a:pt x="0" y="15213"/>
                    <a:pt x="0" y="16517"/>
                    <a:pt x="439" y="17901"/>
                  </a:cubicBezTo>
                  <a:cubicBezTo>
                    <a:pt x="990" y="19416"/>
                    <a:pt x="2184" y="20609"/>
                    <a:pt x="3699" y="21161"/>
                  </a:cubicBezTo>
                  <a:cubicBezTo>
                    <a:pt x="5084" y="21600"/>
                    <a:pt x="6387" y="21600"/>
                    <a:pt x="8954" y="21600"/>
                  </a:cubicBezTo>
                  <a:lnTo>
                    <a:pt x="12606" y="21600"/>
                  </a:lnTo>
                  <a:cubicBezTo>
                    <a:pt x="15213" y="21600"/>
                    <a:pt x="16516" y="21600"/>
                    <a:pt x="17901" y="21161"/>
                  </a:cubicBezTo>
                  <a:cubicBezTo>
                    <a:pt x="19416" y="20609"/>
                    <a:pt x="20610" y="19416"/>
                    <a:pt x="21161" y="17901"/>
                  </a:cubicBezTo>
                  <a:cubicBezTo>
                    <a:pt x="21600" y="16517"/>
                    <a:pt x="21600" y="15213"/>
                    <a:pt x="21600" y="12645"/>
                  </a:cubicBezTo>
                  <a:lnTo>
                    <a:pt x="21600" y="8995"/>
                  </a:lnTo>
                  <a:cubicBezTo>
                    <a:pt x="21600" y="6388"/>
                    <a:pt x="21600" y="5084"/>
                    <a:pt x="21161" y="3699"/>
                  </a:cubicBezTo>
                  <a:cubicBezTo>
                    <a:pt x="20610" y="2184"/>
                    <a:pt x="19416" y="990"/>
                    <a:pt x="17901" y="439"/>
                  </a:cubicBezTo>
                  <a:cubicBezTo>
                    <a:pt x="16516" y="0"/>
                    <a:pt x="15213" y="0"/>
                    <a:pt x="12646" y="0"/>
                  </a:cubicBezTo>
                  <a:lnTo>
                    <a:pt x="8954" y="0"/>
                  </a:lnTo>
                  <a:close/>
                  <a:moveTo>
                    <a:pt x="8114" y="1711"/>
                  </a:moveTo>
                  <a:lnTo>
                    <a:pt x="13486" y="1711"/>
                  </a:lnTo>
                  <a:cubicBezTo>
                    <a:pt x="15322" y="1711"/>
                    <a:pt x="16254" y="1711"/>
                    <a:pt x="17244" y="2025"/>
                  </a:cubicBezTo>
                  <a:cubicBezTo>
                    <a:pt x="18327" y="2419"/>
                    <a:pt x="19181" y="3273"/>
                    <a:pt x="19575" y="4356"/>
                  </a:cubicBezTo>
                  <a:cubicBezTo>
                    <a:pt x="19889" y="5346"/>
                    <a:pt x="19889" y="6278"/>
                    <a:pt x="19889" y="8142"/>
                  </a:cubicBezTo>
                  <a:lnTo>
                    <a:pt x="19889" y="13486"/>
                  </a:lnTo>
                  <a:cubicBezTo>
                    <a:pt x="19889" y="15322"/>
                    <a:pt x="19889" y="16254"/>
                    <a:pt x="19575" y="17244"/>
                  </a:cubicBezTo>
                  <a:cubicBezTo>
                    <a:pt x="19181" y="18327"/>
                    <a:pt x="18327" y="19180"/>
                    <a:pt x="17244" y="19575"/>
                  </a:cubicBezTo>
                  <a:cubicBezTo>
                    <a:pt x="16254" y="19889"/>
                    <a:pt x="15322" y="19889"/>
                    <a:pt x="13458" y="19889"/>
                  </a:cubicBezTo>
                  <a:lnTo>
                    <a:pt x="8114" y="19889"/>
                  </a:lnTo>
                  <a:cubicBezTo>
                    <a:pt x="6278" y="19889"/>
                    <a:pt x="5347" y="19889"/>
                    <a:pt x="4357" y="19575"/>
                  </a:cubicBezTo>
                  <a:cubicBezTo>
                    <a:pt x="3273" y="19180"/>
                    <a:pt x="2419" y="18327"/>
                    <a:pt x="2025" y="17244"/>
                  </a:cubicBezTo>
                  <a:cubicBezTo>
                    <a:pt x="1711" y="16254"/>
                    <a:pt x="1712" y="15322"/>
                    <a:pt x="1712" y="13458"/>
                  </a:cubicBezTo>
                  <a:lnTo>
                    <a:pt x="1712" y="8114"/>
                  </a:lnTo>
                  <a:cubicBezTo>
                    <a:pt x="1712" y="6278"/>
                    <a:pt x="1711" y="5346"/>
                    <a:pt x="2025" y="4356"/>
                  </a:cubicBezTo>
                  <a:cubicBezTo>
                    <a:pt x="2419" y="3273"/>
                    <a:pt x="3273" y="2419"/>
                    <a:pt x="4357" y="2025"/>
                  </a:cubicBezTo>
                  <a:cubicBezTo>
                    <a:pt x="5341" y="1713"/>
                    <a:pt x="6271" y="1711"/>
                    <a:pt x="8114" y="1711"/>
                  </a:cubicBezTo>
                  <a:close/>
                  <a:moveTo>
                    <a:pt x="16278" y="4442"/>
                  </a:moveTo>
                  <a:cubicBezTo>
                    <a:pt x="16059" y="4442"/>
                    <a:pt x="15840" y="4525"/>
                    <a:pt x="15673" y="4693"/>
                  </a:cubicBezTo>
                  <a:cubicBezTo>
                    <a:pt x="15339" y="5027"/>
                    <a:pt x="15339" y="5569"/>
                    <a:pt x="15673" y="5904"/>
                  </a:cubicBezTo>
                  <a:cubicBezTo>
                    <a:pt x="16007" y="6238"/>
                    <a:pt x="16550" y="6238"/>
                    <a:pt x="16884" y="5904"/>
                  </a:cubicBezTo>
                  <a:cubicBezTo>
                    <a:pt x="17218" y="5569"/>
                    <a:pt x="17218" y="5027"/>
                    <a:pt x="16884" y="4693"/>
                  </a:cubicBezTo>
                  <a:cubicBezTo>
                    <a:pt x="16717" y="4525"/>
                    <a:pt x="16497" y="4442"/>
                    <a:pt x="16278" y="4442"/>
                  </a:cubicBezTo>
                  <a:close/>
                  <a:moveTo>
                    <a:pt x="10800" y="5901"/>
                  </a:moveTo>
                  <a:cubicBezTo>
                    <a:pt x="9553" y="5901"/>
                    <a:pt x="8305" y="6376"/>
                    <a:pt x="7353" y="7328"/>
                  </a:cubicBezTo>
                  <a:cubicBezTo>
                    <a:pt x="5450" y="9232"/>
                    <a:pt x="5450" y="12318"/>
                    <a:pt x="7353" y="14222"/>
                  </a:cubicBezTo>
                  <a:cubicBezTo>
                    <a:pt x="9257" y="16126"/>
                    <a:pt x="12343" y="16126"/>
                    <a:pt x="14247" y="14222"/>
                  </a:cubicBezTo>
                  <a:cubicBezTo>
                    <a:pt x="16150" y="12318"/>
                    <a:pt x="16150" y="9232"/>
                    <a:pt x="14247" y="7328"/>
                  </a:cubicBezTo>
                  <a:cubicBezTo>
                    <a:pt x="13295" y="6376"/>
                    <a:pt x="12048" y="5901"/>
                    <a:pt x="10800" y="5901"/>
                  </a:cubicBezTo>
                  <a:close/>
                  <a:moveTo>
                    <a:pt x="10800" y="7612"/>
                  </a:moveTo>
                  <a:cubicBezTo>
                    <a:pt x="11610" y="7612"/>
                    <a:pt x="12419" y="7920"/>
                    <a:pt x="13037" y="8538"/>
                  </a:cubicBezTo>
                  <a:cubicBezTo>
                    <a:pt x="14272" y="9773"/>
                    <a:pt x="14272" y="11777"/>
                    <a:pt x="13037" y="13012"/>
                  </a:cubicBezTo>
                  <a:cubicBezTo>
                    <a:pt x="11802" y="14247"/>
                    <a:pt x="9798" y="14247"/>
                    <a:pt x="8563" y="13012"/>
                  </a:cubicBezTo>
                  <a:cubicBezTo>
                    <a:pt x="7328" y="11777"/>
                    <a:pt x="7328" y="9773"/>
                    <a:pt x="8563" y="8538"/>
                  </a:cubicBezTo>
                  <a:cubicBezTo>
                    <a:pt x="9181" y="7920"/>
                    <a:pt x="9991" y="7612"/>
                    <a:pt x="10800" y="76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4A05A"/>
                </a:gs>
                <a:gs pos="19000">
                  <a:srgbClr val="EB6646"/>
                </a:gs>
                <a:gs pos="53991">
                  <a:srgbClr val="EB0752"/>
                </a:gs>
                <a:gs pos="100000">
                  <a:srgbClr val="7B11A8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" name="Text Box 3"/>
            <p:cNvSpPr txBox="1"/>
            <p:nvPr/>
          </p:nvSpPr>
          <p:spPr>
            <a:xfrm>
              <a:off x="1017963" y="-1"/>
              <a:ext cx="2736305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>
              <a:lvl1pPr>
                <a:defRPr sz="3000">
                  <a:solidFill>
                    <a:srgbClr val="000100"/>
                  </a:solidFill>
                  <a:latin typeface="Roboto Light"/>
                  <a:ea typeface="Roboto Light"/>
                  <a:cs typeface="Roboto Light"/>
                  <a:sym typeface="Roboto Light"/>
                </a:defRPr>
              </a:lvl1pPr>
            </a:lstStyle>
            <a:p>
              <a:r>
                <a:t>Social Network</a:t>
              </a:r>
            </a:p>
          </p:txBody>
        </p:sp>
        <p:sp>
          <p:nvSpPr>
            <p:cNvPr id="154" name="Text Box 3"/>
            <p:cNvSpPr txBox="1"/>
            <p:nvPr/>
          </p:nvSpPr>
          <p:spPr>
            <a:xfrm>
              <a:off x="1029480" y="468479"/>
              <a:ext cx="2796795" cy="29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>
              <a:lvl1pPr>
                <a:defRPr sz="1400">
                  <a:solidFill>
                    <a:srgbClr val="697987"/>
                  </a:solidFill>
                  <a:latin typeface="Roboto"/>
                  <a:ea typeface="Roboto"/>
                  <a:cs typeface="Roboto"/>
                  <a:sym typeface="Roboto"/>
                </a:defRPr>
              </a:lvl1pPr>
            </a:lstStyle>
            <a:p>
              <a:r>
                <a:t>Premium PowerPoint Template</a:t>
              </a:r>
            </a:p>
          </p:txBody>
        </p:sp>
      </p:grpSp>
      <p:sp>
        <p:nvSpPr>
          <p:cNvPr id="15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2694627" y="12496800"/>
            <a:ext cx="597446" cy="622300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ctr">
              <a:defRPr sz="3600">
                <a:solidFill>
                  <a:srgbClr val="333ADC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314458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4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265993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5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1183887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6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14135422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7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7086958" y="3906439"/>
            <a:ext cx="2447926" cy="24479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5314458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8265993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1183887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14135422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7086958" y="6858000"/>
            <a:ext cx="2447926" cy="24479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2694627" y="12496800"/>
            <a:ext cx="597446" cy="622300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ctr">
              <a:defRPr sz="3600">
                <a:solidFill>
                  <a:srgbClr val="333ADC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63700" y="3419476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63700" y="9178927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1pPr>
            <a:lvl2pPr marL="0" indent="914400">
              <a:buSzTx/>
              <a:buFontTx/>
              <a:buNone/>
              <a:defRPr sz="4800">
                <a:solidFill>
                  <a:srgbClr val="888888"/>
                </a:solidFill>
              </a:defRPr>
            </a:lvl2pPr>
            <a:lvl3pPr marL="0" indent="1828800">
              <a:buSzTx/>
              <a:buFontTx/>
              <a:buNone/>
              <a:defRPr sz="4800">
                <a:solidFill>
                  <a:srgbClr val="888888"/>
                </a:solidFill>
              </a:defRPr>
            </a:lvl3pPr>
            <a:lvl4pPr marL="0" indent="2743200">
              <a:buSzTx/>
              <a:buFontTx/>
              <a:buNone/>
              <a:defRPr sz="4800">
                <a:solidFill>
                  <a:srgbClr val="888888"/>
                </a:solidFill>
              </a:defRPr>
            </a:lvl4pPr>
            <a:lvl5pPr marL="0" indent="3657600">
              <a:buSzTx/>
              <a:buFontTx/>
              <a:buNone/>
              <a:defRPr sz="48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79575" y="730251"/>
            <a:ext cx="21031201" cy="265112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79576" y="3362326"/>
            <a:ext cx="10315576" cy="16478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4800" b="1"/>
            </a:lvl1pPr>
            <a:lvl2pPr marL="0" indent="914400">
              <a:buSzTx/>
              <a:buFontTx/>
              <a:buNone/>
              <a:defRPr sz="4800" b="1"/>
            </a:lvl2pPr>
            <a:lvl3pPr marL="0" indent="1828800">
              <a:buSzTx/>
              <a:buFontTx/>
              <a:buNone/>
              <a:defRPr sz="4800" b="1"/>
            </a:lvl3pPr>
            <a:lvl4pPr marL="0" indent="2743200">
              <a:buSzTx/>
              <a:buFontTx/>
              <a:buNone/>
              <a:defRPr sz="4800" b="1"/>
            </a:lvl4pPr>
            <a:lvl5pPr marL="0" indent="3657600">
              <a:buSzTx/>
              <a:buFontTx/>
              <a:buNone/>
              <a:defRPr sz="4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12344400" y="3362326"/>
            <a:ext cx="10366376" cy="164782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48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79576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0366375" y="1974850"/>
            <a:ext cx="12344401" cy="974725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1436914" indent="-522514">
              <a:defRPr sz="6400"/>
            </a:lvl2pPr>
            <a:lvl3pPr marL="2438400" indent="-609600">
              <a:defRPr sz="6400"/>
            </a:lvl3pPr>
            <a:lvl4pPr marL="3474720" indent="-731520">
              <a:defRPr sz="6400"/>
            </a:lvl4pPr>
            <a:lvl5pPr marL="4389120" indent="-731520">
              <a:defRPr sz="6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21"/>
          </p:nvPr>
        </p:nvSpPr>
        <p:spPr>
          <a:xfrm>
            <a:off x="1679576" y="4114800"/>
            <a:ext cx="7864476" cy="762317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32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79576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10366375" y="1974850"/>
            <a:ext cx="12344401" cy="974725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79576" y="4114800"/>
            <a:ext cx="7864476" cy="76231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/>
            </a:lvl1pPr>
            <a:lvl2pPr marL="0" indent="914400">
              <a:buSzTx/>
              <a:buFontTx/>
              <a:buNone/>
              <a:defRPr sz="3200"/>
            </a:lvl2pPr>
            <a:lvl3pPr marL="0" indent="1828800">
              <a:buSzTx/>
              <a:buFontTx/>
              <a:buNone/>
              <a:defRPr sz="3200"/>
            </a:lvl3pPr>
            <a:lvl4pPr marL="0" indent="2743200">
              <a:buSzTx/>
              <a:buFontTx/>
              <a:buNone/>
              <a:defRPr sz="3200"/>
            </a:lvl4pPr>
            <a:lvl5pPr marL="0" indent="3657600">
              <a:buSzTx/>
              <a:buFont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2294492" y="12881590"/>
            <a:ext cx="413108" cy="39247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14478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24688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5283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6197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7112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8026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5486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6400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7315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Рисунок 21" descr="Рисунок 21"/>
          <p:cNvPicPr>
            <a:picLocks noChangeAspect="1"/>
          </p:cNvPicPr>
          <p:nvPr/>
        </p:nvPicPr>
        <p:blipFill rotWithShape="1">
          <a:blip r:embed="rId2">
            <a:extLst/>
          </a:blip>
          <a:srcRect r="31865" b="24170"/>
          <a:stretch/>
        </p:blipFill>
        <p:spPr>
          <a:xfrm>
            <a:off x="12396880" y="375713"/>
            <a:ext cx="11986378" cy="13340288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Полилиния 40"/>
          <p:cNvSpPr/>
          <p:nvPr/>
        </p:nvSpPr>
        <p:spPr>
          <a:xfrm>
            <a:off x="0" y="-1087"/>
            <a:ext cx="5935981" cy="13717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0" y="1"/>
                </a:moveTo>
                <a:lnTo>
                  <a:pt x="18555" y="1"/>
                </a:lnTo>
                <a:lnTo>
                  <a:pt x="18554" y="1"/>
                </a:lnTo>
                <a:lnTo>
                  <a:pt x="18266" y="7"/>
                </a:lnTo>
                <a:lnTo>
                  <a:pt x="18256" y="8"/>
                </a:lnTo>
                <a:lnTo>
                  <a:pt x="18247" y="8"/>
                </a:lnTo>
                <a:lnTo>
                  <a:pt x="18159" y="14"/>
                </a:lnTo>
                <a:lnTo>
                  <a:pt x="18256" y="8"/>
                </a:lnTo>
                <a:lnTo>
                  <a:pt x="18554" y="1"/>
                </a:lnTo>
                <a:lnTo>
                  <a:pt x="18555" y="1"/>
                </a:lnTo>
                <a:lnTo>
                  <a:pt x="18555" y="1"/>
                </a:lnTo>
                <a:lnTo>
                  <a:pt x="18555" y="1"/>
                </a:lnTo>
                <a:cubicBezTo>
                  <a:pt x="18585" y="-1"/>
                  <a:pt x="18623" y="-1"/>
                  <a:pt x="18667" y="2"/>
                </a:cubicBezTo>
                <a:lnTo>
                  <a:pt x="18751" y="10"/>
                </a:lnTo>
                <a:lnTo>
                  <a:pt x="19162" y="28"/>
                </a:lnTo>
                <a:cubicBezTo>
                  <a:pt x="20437" y="141"/>
                  <a:pt x="21419" y="602"/>
                  <a:pt x="21553" y="1172"/>
                </a:cubicBezTo>
                <a:lnTo>
                  <a:pt x="21564" y="1270"/>
                </a:lnTo>
                <a:lnTo>
                  <a:pt x="21600" y="1285"/>
                </a:lnTo>
                <a:lnTo>
                  <a:pt x="21600" y="20303"/>
                </a:lnTo>
                <a:lnTo>
                  <a:pt x="21561" y="20367"/>
                </a:lnTo>
                <a:cubicBezTo>
                  <a:pt x="21559" y="20385"/>
                  <a:pt x="21557" y="20402"/>
                  <a:pt x="21555" y="20420"/>
                </a:cubicBezTo>
                <a:cubicBezTo>
                  <a:pt x="21419" y="21038"/>
                  <a:pt x="20288" y="21530"/>
                  <a:pt x="18863" y="21592"/>
                </a:cubicBezTo>
                <a:lnTo>
                  <a:pt x="18555" y="21599"/>
                </a:lnTo>
                <a:lnTo>
                  <a:pt x="0" y="21599"/>
                </a:lnTo>
                <a:lnTo>
                  <a:pt x="0" y="1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381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85" name="Text Box 3"/>
          <p:cNvSpPr txBox="1"/>
          <p:nvPr/>
        </p:nvSpPr>
        <p:spPr>
          <a:xfrm>
            <a:off x="7456253" y="1047576"/>
            <a:ext cx="15467232" cy="9433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6000" b="1" dirty="0" smtClean="0"/>
              <a:t>Обеспечение безопасности в  </a:t>
            </a:r>
            <a:r>
              <a:rPr lang="ru-RU" sz="6000" b="1" dirty="0"/>
              <a:t>учреждениях, подведомственных комитету по социальной защите населения Ленинградской области</a:t>
            </a:r>
            <a:endParaRPr lang="ru-RU" dirty="0" smtClean="0"/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lang="ru-RU" dirty="0"/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sz="4800" dirty="0"/>
          </a:p>
          <a:p>
            <a:pPr algn="r" defTabSz="825500">
              <a:defRPr sz="5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4000" dirty="0" smtClean="0"/>
              <a:t>главный специалист отдела </a:t>
            </a:r>
            <a:r>
              <a:rPr lang="ru-RU" sz="4000" dirty="0" smtClean="0"/>
              <a:t>организации работы </a:t>
            </a:r>
          </a:p>
          <a:p>
            <a:pPr algn="r" defTabSz="825500">
              <a:defRPr sz="5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4000" dirty="0" smtClean="0"/>
              <a:t>подведомственных учреждений</a:t>
            </a:r>
            <a:r>
              <a:rPr sz="4000" dirty="0" smtClean="0"/>
              <a:t> </a:t>
            </a:r>
            <a:r>
              <a:rPr sz="4000" dirty="0" err="1" smtClean="0"/>
              <a:t>комитета</a:t>
            </a:r>
            <a:r>
              <a:rPr sz="4000" dirty="0" smtClean="0"/>
              <a:t> </a:t>
            </a:r>
          </a:p>
          <a:p>
            <a:pPr algn="r" defTabSz="825500">
              <a:defRPr sz="5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sz="4000" dirty="0" smtClean="0"/>
              <a:t>по социальной защите населения </a:t>
            </a:r>
          </a:p>
          <a:p>
            <a:pPr algn="r" defTabSz="825500">
              <a:defRPr sz="5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sz="4000" dirty="0" smtClean="0"/>
              <a:t>Ленинградской </a:t>
            </a:r>
            <a:r>
              <a:rPr sz="4000" dirty="0"/>
              <a:t>области</a:t>
            </a:r>
          </a:p>
          <a:p>
            <a:pPr algn="r" defTabSz="825500">
              <a:defRPr sz="5000" b="1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sz="4000" dirty="0"/>
          </a:p>
          <a:p>
            <a:pPr algn="r" defTabSz="825500">
              <a:defRPr sz="5000" b="1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4000" dirty="0" smtClean="0"/>
              <a:t>Дмитрий Борисович Осокин</a:t>
            </a:r>
            <a:endParaRPr sz="4000" dirty="0"/>
          </a:p>
        </p:txBody>
      </p:sp>
      <p:pic>
        <p:nvPicPr>
          <p:cNvPr id="186" name="Рисунок 2" descr="Рисунок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8006" y="1025352"/>
            <a:ext cx="5271291" cy="5271290"/>
          </a:xfrm>
          <a:prstGeom prst="rect">
            <a:avLst/>
          </a:prstGeom>
          <a:ln w="12700">
            <a:miter lim="400000"/>
          </a:ln>
          <a:effectLst>
            <a:outerShdw blurRad="127000" dist="88900" dir="5400000" rotWithShape="0">
              <a:srgbClr val="000000">
                <a:alpha val="20000"/>
              </a:srgbClr>
            </a:outerShdw>
          </a:effectLst>
        </p:spPr>
      </p:pic>
      <p:sp>
        <p:nvSpPr>
          <p:cNvPr id="187" name="Полилиния 39"/>
          <p:cNvSpPr/>
          <p:nvPr/>
        </p:nvSpPr>
        <p:spPr>
          <a:xfrm>
            <a:off x="5017075" y="-4270"/>
            <a:ext cx="81820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711" y="19587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88" name="Полилиния 38"/>
          <p:cNvSpPr/>
          <p:nvPr/>
        </p:nvSpPr>
        <p:spPr>
          <a:xfrm>
            <a:off x="4990222" y="-284"/>
            <a:ext cx="2685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9563" y="720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89" name="Полилиния 37"/>
          <p:cNvSpPr/>
          <p:nvPr/>
        </p:nvSpPr>
        <p:spPr>
          <a:xfrm>
            <a:off x="4939107" y="5536"/>
            <a:ext cx="5111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413" y="18914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0" name="Полилиния 36"/>
          <p:cNvSpPr/>
          <p:nvPr/>
        </p:nvSpPr>
        <p:spPr>
          <a:xfrm>
            <a:off x="4806057" y="15787"/>
            <a:ext cx="133052" cy="38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7615" y="11995"/>
                </a:lnTo>
                <a:cubicBezTo>
                  <a:pt x="11824" y="7483"/>
                  <a:pt x="16123" y="3665"/>
                  <a:pt x="20498" y="580"/>
                </a:cubicBez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1" name="Полилиния 35"/>
          <p:cNvSpPr/>
          <p:nvPr/>
        </p:nvSpPr>
        <p:spPr>
          <a:xfrm>
            <a:off x="4789813" y="51019"/>
            <a:ext cx="1624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7655" y="11054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2" name="Полилиния 34"/>
          <p:cNvSpPr/>
          <p:nvPr/>
        </p:nvSpPr>
        <p:spPr>
          <a:xfrm>
            <a:off x="4730658" y="60341"/>
            <a:ext cx="59155" cy="29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6878" y="3428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3" name="Полилиния 33"/>
          <p:cNvSpPr/>
          <p:nvPr/>
        </p:nvSpPr>
        <p:spPr>
          <a:xfrm>
            <a:off x="4648803" y="90162"/>
            <a:ext cx="81858" cy="44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3301" y="16996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4" name="Полилиния 32"/>
          <p:cNvSpPr/>
          <p:nvPr/>
        </p:nvSpPr>
        <p:spPr>
          <a:xfrm>
            <a:off x="4596615" y="134592"/>
            <a:ext cx="52188" cy="39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6391" y="3735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5" name="Полилиния 31"/>
          <p:cNvSpPr/>
          <p:nvPr/>
        </p:nvSpPr>
        <p:spPr>
          <a:xfrm>
            <a:off x="4528351" y="174099"/>
            <a:ext cx="68265" cy="56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4452" y="15733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6" name="Полилиния 30"/>
          <p:cNvSpPr/>
          <p:nvPr/>
        </p:nvSpPr>
        <p:spPr>
          <a:xfrm>
            <a:off x="4482794" y="230420"/>
            <a:ext cx="45557" cy="49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4635" y="5286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7" name="Полилиния 29"/>
          <p:cNvSpPr/>
          <p:nvPr/>
        </p:nvSpPr>
        <p:spPr>
          <a:xfrm>
            <a:off x="4427740" y="279951"/>
            <a:ext cx="55056" cy="6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5453" y="14485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8" name="Полилиния 28"/>
          <p:cNvSpPr/>
          <p:nvPr/>
        </p:nvSpPr>
        <p:spPr>
          <a:xfrm>
            <a:off x="4391021" y="346679"/>
            <a:ext cx="36719" cy="58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2661" y="6851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9" name="Полилиния 27"/>
          <p:cNvSpPr/>
          <p:nvPr/>
        </p:nvSpPr>
        <p:spPr>
          <a:xfrm>
            <a:off x="4349979" y="404747"/>
            <a:ext cx="41043" cy="75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6174" y="13241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0" name="Полилиния 26"/>
          <p:cNvSpPr/>
          <p:nvPr/>
        </p:nvSpPr>
        <p:spPr>
          <a:xfrm>
            <a:off x="4306659" y="480363"/>
            <a:ext cx="43321" cy="108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842" y="20288"/>
                </a:lnTo>
                <a:cubicBezTo>
                  <a:pt x="4863" y="15104"/>
                  <a:pt x="9503" y="10029"/>
                  <a:pt x="14727" y="5077"/>
                </a:cubicBez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1" name="Полилиния 25"/>
          <p:cNvSpPr/>
          <p:nvPr/>
        </p:nvSpPr>
        <p:spPr>
          <a:xfrm>
            <a:off x="4298912" y="587491"/>
            <a:ext cx="1270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1728" y="6330"/>
                </a:ln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2" name="Полилиния 24"/>
          <p:cNvSpPr/>
          <p:nvPr/>
        </p:nvSpPr>
        <p:spPr>
          <a:xfrm>
            <a:off x="4271119" y="599275"/>
            <a:ext cx="32748" cy="228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820" y="13608"/>
                </a:lnTo>
                <a:lnTo>
                  <a:pt x="0" y="21600"/>
                </a:lnTo>
                <a:lnTo>
                  <a:pt x="0" y="21600"/>
                </a:lnTo>
                <a:cubicBezTo>
                  <a:pt x="0" y="16203"/>
                  <a:pt x="3821" y="10934"/>
                  <a:pt x="11097" y="5846"/>
                </a:cubicBezTo>
                <a:lnTo>
                  <a:pt x="21600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3" name="Shape"/>
          <p:cNvSpPr/>
          <p:nvPr/>
        </p:nvSpPr>
        <p:spPr>
          <a:xfrm>
            <a:off x="4231018" y="12292163"/>
            <a:ext cx="1081311" cy="982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0" y="0"/>
                </a:moveTo>
                <a:cubicBezTo>
                  <a:pt x="9963" y="0"/>
                  <a:pt x="9557" y="1"/>
                  <a:pt x="9126" y="151"/>
                </a:cubicBezTo>
                <a:cubicBezTo>
                  <a:pt x="8652" y="341"/>
                  <a:pt x="8278" y="751"/>
                  <a:pt x="8105" y="1273"/>
                </a:cubicBezTo>
                <a:cubicBezTo>
                  <a:pt x="7968" y="1750"/>
                  <a:pt x="7968" y="2199"/>
                  <a:pt x="7968" y="3082"/>
                </a:cubicBezTo>
                <a:lnTo>
                  <a:pt x="7968" y="18504"/>
                </a:lnTo>
                <a:cubicBezTo>
                  <a:pt x="7968" y="19401"/>
                  <a:pt x="7968" y="19849"/>
                  <a:pt x="8105" y="20326"/>
                </a:cubicBezTo>
                <a:cubicBezTo>
                  <a:pt x="8278" y="20848"/>
                  <a:pt x="8652" y="21259"/>
                  <a:pt x="9126" y="21449"/>
                </a:cubicBezTo>
                <a:cubicBezTo>
                  <a:pt x="9559" y="21600"/>
                  <a:pt x="9966" y="21600"/>
                  <a:pt x="10770" y="21600"/>
                </a:cubicBezTo>
                <a:lnTo>
                  <a:pt x="10817" y="21600"/>
                </a:lnTo>
                <a:cubicBezTo>
                  <a:pt x="11633" y="21600"/>
                  <a:pt x="12040" y="21600"/>
                  <a:pt x="12473" y="21449"/>
                </a:cubicBezTo>
                <a:cubicBezTo>
                  <a:pt x="12947" y="21259"/>
                  <a:pt x="13322" y="20848"/>
                  <a:pt x="13494" y="20326"/>
                </a:cubicBezTo>
                <a:cubicBezTo>
                  <a:pt x="13631" y="19849"/>
                  <a:pt x="13631" y="19401"/>
                  <a:pt x="13631" y="18518"/>
                </a:cubicBezTo>
                <a:lnTo>
                  <a:pt x="13631" y="3096"/>
                </a:lnTo>
                <a:cubicBezTo>
                  <a:pt x="13631" y="2199"/>
                  <a:pt x="13631" y="1750"/>
                  <a:pt x="13494" y="1273"/>
                </a:cubicBezTo>
                <a:cubicBezTo>
                  <a:pt x="13322" y="751"/>
                  <a:pt x="12947" y="341"/>
                  <a:pt x="12473" y="151"/>
                </a:cubicBezTo>
                <a:cubicBezTo>
                  <a:pt x="12040" y="0"/>
                  <a:pt x="11633" y="0"/>
                  <a:pt x="10830" y="0"/>
                </a:cubicBezTo>
                <a:lnTo>
                  <a:pt x="10770" y="0"/>
                </a:lnTo>
                <a:close/>
                <a:moveTo>
                  <a:pt x="9912" y="1942"/>
                </a:moveTo>
                <a:lnTo>
                  <a:pt x="11687" y="1942"/>
                </a:lnTo>
                <a:cubicBezTo>
                  <a:pt x="11754" y="1942"/>
                  <a:pt x="11788" y="1941"/>
                  <a:pt x="11824" y="1954"/>
                </a:cubicBezTo>
                <a:cubicBezTo>
                  <a:pt x="11864" y="1970"/>
                  <a:pt x="11894" y="2004"/>
                  <a:pt x="11909" y="2048"/>
                </a:cubicBezTo>
                <a:cubicBezTo>
                  <a:pt x="11920" y="2088"/>
                  <a:pt x="11921" y="2125"/>
                  <a:pt x="11921" y="2200"/>
                </a:cubicBezTo>
                <a:lnTo>
                  <a:pt x="11921" y="19401"/>
                </a:lnTo>
                <a:cubicBezTo>
                  <a:pt x="11921" y="19475"/>
                  <a:pt x="11920" y="19512"/>
                  <a:pt x="11909" y="19552"/>
                </a:cubicBezTo>
                <a:cubicBezTo>
                  <a:pt x="11894" y="19596"/>
                  <a:pt x="11864" y="19630"/>
                  <a:pt x="11824" y="19645"/>
                </a:cubicBezTo>
                <a:cubicBezTo>
                  <a:pt x="11788" y="19658"/>
                  <a:pt x="11754" y="19658"/>
                  <a:pt x="11686" y="19658"/>
                </a:cubicBezTo>
                <a:lnTo>
                  <a:pt x="9912" y="19658"/>
                </a:lnTo>
                <a:cubicBezTo>
                  <a:pt x="9845" y="19658"/>
                  <a:pt x="9811" y="19658"/>
                  <a:pt x="9775" y="19645"/>
                </a:cubicBezTo>
                <a:cubicBezTo>
                  <a:pt x="9736" y="19630"/>
                  <a:pt x="9705" y="19596"/>
                  <a:pt x="9690" y="19552"/>
                </a:cubicBezTo>
                <a:cubicBezTo>
                  <a:pt x="9679" y="19512"/>
                  <a:pt x="9679" y="19475"/>
                  <a:pt x="9679" y="19400"/>
                </a:cubicBezTo>
                <a:lnTo>
                  <a:pt x="9679" y="2199"/>
                </a:lnTo>
                <a:cubicBezTo>
                  <a:pt x="9679" y="2125"/>
                  <a:pt x="9679" y="2088"/>
                  <a:pt x="9690" y="2048"/>
                </a:cubicBezTo>
                <a:cubicBezTo>
                  <a:pt x="9705" y="2004"/>
                  <a:pt x="9736" y="1970"/>
                  <a:pt x="9775" y="1954"/>
                </a:cubicBezTo>
                <a:cubicBezTo>
                  <a:pt x="9811" y="1941"/>
                  <a:pt x="9846" y="1942"/>
                  <a:pt x="9912" y="1942"/>
                </a:cubicBezTo>
                <a:close/>
                <a:moveTo>
                  <a:pt x="18738" y="5474"/>
                </a:moveTo>
                <a:cubicBezTo>
                  <a:pt x="17932" y="5474"/>
                  <a:pt x="17525" y="5475"/>
                  <a:pt x="17094" y="5625"/>
                </a:cubicBezTo>
                <a:cubicBezTo>
                  <a:pt x="16620" y="5815"/>
                  <a:pt x="16246" y="6226"/>
                  <a:pt x="16074" y="6747"/>
                </a:cubicBezTo>
                <a:cubicBezTo>
                  <a:pt x="15937" y="7224"/>
                  <a:pt x="15937" y="7673"/>
                  <a:pt x="15937" y="8556"/>
                </a:cubicBezTo>
                <a:lnTo>
                  <a:pt x="15937" y="18504"/>
                </a:lnTo>
                <a:cubicBezTo>
                  <a:pt x="15937" y="19401"/>
                  <a:pt x="15937" y="19849"/>
                  <a:pt x="16074" y="20326"/>
                </a:cubicBezTo>
                <a:cubicBezTo>
                  <a:pt x="16246" y="20848"/>
                  <a:pt x="16620" y="21259"/>
                  <a:pt x="17094" y="21449"/>
                </a:cubicBezTo>
                <a:cubicBezTo>
                  <a:pt x="17527" y="21600"/>
                  <a:pt x="17935" y="21600"/>
                  <a:pt x="18738" y="21600"/>
                </a:cubicBezTo>
                <a:lnTo>
                  <a:pt x="18786" y="21600"/>
                </a:lnTo>
                <a:cubicBezTo>
                  <a:pt x="19601" y="21600"/>
                  <a:pt x="20009" y="21600"/>
                  <a:pt x="20442" y="21449"/>
                </a:cubicBezTo>
                <a:cubicBezTo>
                  <a:pt x="20916" y="21259"/>
                  <a:pt x="21289" y="20848"/>
                  <a:pt x="21462" y="20326"/>
                </a:cubicBezTo>
                <a:cubicBezTo>
                  <a:pt x="21599" y="19849"/>
                  <a:pt x="21600" y="19401"/>
                  <a:pt x="21600" y="18518"/>
                </a:cubicBezTo>
                <a:lnTo>
                  <a:pt x="21600" y="8570"/>
                </a:lnTo>
                <a:cubicBezTo>
                  <a:pt x="21600" y="7673"/>
                  <a:pt x="21599" y="7224"/>
                  <a:pt x="21462" y="6747"/>
                </a:cubicBezTo>
                <a:cubicBezTo>
                  <a:pt x="21289" y="6226"/>
                  <a:pt x="20916" y="5815"/>
                  <a:pt x="20442" y="5625"/>
                </a:cubicBezTo>
                <a:cubicBezTo>
                  <a:pt x="20009" y="5474"/>
                  <a:pt x="19601" y="5474"/>
                  <a:pt x="18798" y="5474"/>
                </a:cubicBezTo>
                <a:lnTo>
                  <a:pt x="18738" y="5474"/>
                </a:lnTo>
                <a:close/>
                <a:moveTo>
                  <a:pt x="17881" y="7416"/>
                </a:moveTo>
                <a:lnTo>
                  <a:pt x="19655" y="7416"/>
                </a:lnTo>
                <a:cubicBezTo>
                  <a:pt x="19722" y="7416"/>
                  <a:pt x="19756" y="7415"/>
                  <a:pt x="19792" y="7428"/>
                </a:cubicBezTo>
                <a:cubicBezTo>
                  <a:pt x="19832" y="7444"/>
                  <a:pt x="19863" y="7478"/>
                  <a:pt x="19878" y="7522"/>
                </a:cubicBezTo>
                <a:cubicBezTo>
                  <a:pt x="19889" y="7562"/>
                  <a:pt x="19889" y="7599"/>
                  <a:pt x="19889" y="7674"/>
                </a:cubicBezTo>
                <a:lnTo>
                  <a:pt x="19889" y="19401"/>
                </a:lnTo>
                <a:cubicBezTo>
                  <a:pt x="19889" y="19475"/>
                  <a:pt x="19889" y="19512"/>
                  <a:pt x="19878" y="19552"/>
                </a:cubicBezTo>
                <a:cubicBezTo>
                  <a:pt x="19863" y="19596"/>
                  <a:pt x="19832" y="19630"/>
                  <a:pt x="19792" y="19645"/>
                </a:cubicBezTo>
                <a:cubicBezTo>
                  <a:pt x="19756" y="19658"/>
                  <a:pt x="19722" y="19658"/>
                  <a:pt x="19654" y="19658"/>
                </a:cubicBezTo>
                <a:lnTo>
                  <a:pt x="17881" y="19658"/>
                </a:lnTo>
                <a:cubicBezTo>
                  <a:pt x="17814" y="19658"/>
                  <a:pt x="17780" y="19658"/>
                  <a:pt x="17744" y="19645"/>
                </a:cubicBezTo>
                <a:cubicBezTo>
                  <a:pt x="17704" y="19630"/>
                  <a:pt x="17673" y="19596"/>
                  <a:pt x="17658" y="19552"/>
                </a:cubicBezTo>
                <a:cubicBezTo>
                  <a:pt x="17647" y="19512"/>
                  <a:pt x="17647" y="19475"/>
                  <a:pt x="17647" y="19400"/>
                </a:cubicBezTo>
                <a:lnTo>
                  <a:pt x="17647" y="7673"/>
                </a:lnTo>
                <a:cubicBezTo>
                  <a:pt x="17647" y="7599"/>
                  <a:pt x="17647" y="7562"/>
                  <a:pt x="17658" y="7522"/>
                </a:cubicBezTo>
                <a:cubicBezTo>
                  <a:pt x="17673" y="7478"/>
                  <a:pt x="17704" y="7444"/>
                  <a:pt x="17744" y="7428"/>
                </a:cubicBezTo>
                <a:cubicBezTo>
                  <a:pt x="17780" y="7415"/>
                  <a:pt x="17814" y="7416"/>
                  <a:pt x="17881" y="7416"/>
                </a:cubicBezTo>
                <a:close/>
                <a:moveTo>
                  <a:pt x="2802" y="10909"/>
                </a:moveTo>
                <a:cubicBezTo>
                  <a:pt x="1996" y="10909"/>
                  <a:pt x="1588" y="10910"/>
                  <a:pt x="1157" y="11060"/>
                </a:cubicBezTo>
                <a:cubicBezTo>
                  <a:pt x="683" y="11250"/>
                  <a:pt x="310" y="11661"/>
                  <a:pt x="137" y="12182"/>
                </a:cubicBezTo>
                <a:cubicBezTo>
                  <a:pt x="0" y="12659"/>
                  <a:pt x="0" y="13108"/>
                  <a:pt x="0" y="13991"/>
                </a:cubicBezTo>
                <a:lnTo>
                  <a:pt x="0" y="18504"/>
                </a:lnTo>
                <a:cubicBezTo>
                  <a:pt x="0" y="19401"/>
                  <a:pt x="0" y="19849"/>
                  <a:pt x="137" y="20326"/>
                </a:cubicBezTo>
                <a:cubicBezTo>
                  <a:pt x="310" y="20848"/>
                  <a:pt x="683" y="21259"/>
                  <a:pt x="1157" y="21449"/>
                </a:cubicBezTo>
                <a:cubicBezTo>
                  <a:pt x="1590" y="21600"/>
                  <a:pt x="1998" y="21600"/>
                  <a:pt x="2802" y="21600"/>
                </a:cubicBezTo>
                <a:lnTo>
                  <a:pt x="2848" y="21600"/>
                </a:lnTo>
                <a:cubicBezTo>
                  <a:pt x="3664" y="21600"/>
                  <a:pt x="4072" y="21600"/>
                  <a:pt x="4506" y="21449"/>
                </a:cubicBezTo>
                <a:cubicBezTo>
                  <a:pt x="4980" y="21259"/>
                  <a:pt x="5353" y="20848"/>
                  <a:pt x="5525" y="20326"/>
                </a:cubicBezTo>
                <a:cubicBezTo>
                  <a:pt x="5663" y="19849"/>
                  <a:pt x="5663" y="19401"/>
                  <a:pt x="5663" y="18518"/>
                </a:cubicBezTo>
                <a:lnTo>
                  <a:pt x="5663" y="14005"/>
                </a:lnTo>
                <a:cubicBezTo>
                  <a:pt x="5663" y="13108"/>
                  <a:pt x="5663" y="12659"/>
                  <a:pt x="5525" y="12182"/>
                </a:cubicBezTo>
                <a:cubicBezTo>
                  <a:pt x="5353" y="11661"/>
                  <a:pt x="4980" y="11250"/>
                  <a:pt x="4506" y="11060"/>
                </a:cubicBezTo>
                <a:cubicBezTo>
                  <a:pt x="4072" y="10909"/>
                  <a:pt x="3664" y="10909"/>
                  <a:pt x="2861" y="10909"/>
                </a:cubicBezTo>
                <a:lnTo>
                  <a:pt x="2802" y="10909"/>
                </a:lnTo>
                <a:close/>
                <a:moveTo>
                  <a:pt x="1944" y="12851"/>
                </a:moveTo>
                <a:lnTo>
                  <a:pt x="3718" y="12851"/>
                </a:lnTo>
                <a:cubicBezTo>
                  <a:pt x="3785" y="12851"/>
                  <a:pt x="3819" y="12850"/>
                  <a:pt x="3855" y="12863"/>
                </a:cubicBezTo>
                <a:cubicBezTo>
                  <a:pt x="3895" y="12879"/>
                  <a:pt x="3927" y="12913"/>
                  <a:pt x="3941" y="12957"/>
                </a:cubicBezTo>
                <a:cubicBezTo>
                  <a:pt x="3952" y="12997"/>
                  <a:pt x="3952" y="13034"/>
                  <a:pt x="3952" y="13109"/>
                </a:cubicBezTo>
                <a:lnTo>
                  <a:pt x="3952" y="19401"/>
                </a:lnTo>
                <a:cubicBezTo>
                  <a:pt x="3952" y="19475"/>
                  <a:pt x="3952" y="19512"/>
                  <a:pt x="3941" y="19552"/>
                </a:cubicBezTo>
                <a:cubicBezTo>
                  <a:pt x="3927" y="19596"/>
                  <a:pt x="3895" y="19630"/>
                  <a:pt x="3855" y="19645"/>
                </a:cubicBezTo>
                <a:cubicBezTo>
                  <a:pt x="3819" y="19658"/>
                  <a:pt x="3786" y="19658"/>
                  <a:pt x="3718" y="19658"/>
                </a:cubicBezTo>
                <a:lnTo>
                  <a:pt x="1944" y="19658"/>
                </a:lnTo>
                <a:cubicBezTo>
                  <a:pt x="1877" y="19658"/>
                  <a:pt x="1843" y="19658"/>
                  <a:pt x="1807" y="19645"/>
                </a:cubicBezTo>
                <a:cubicBezTo>
                  <a:pt x="1768" y="19630"/>
                  <a:pt x="1736" y="19596"/>
                  <a:pt x="1722" y="19552"/>
                </a:cubicBezTo>
                <a:cubicBezTo>
                  <a:pt x="1710" y="19512"/>
                  <a:pt x="1710" y="19475"/>
                  <a:pt x="1710" y="19400"/>
                </a:cubicBezTo>
                <a:lnTo>
                  <a:pt x="1710" y="13108"/>
                </a:lnTo>
                <a:cubicBezTo>
                  <a:pt x="1710" y="13034"/>
                  <a:pt x="1710" y="12997"/>
                  <a:pt x="1722" y="12957"/>
                </a:cubicBezTo>
                <a:cubicBezTo>
                  <a:pt x="1736" y="12913"/>
                  <a:pt x="1768" y="12879"/>
                  <a:pt x="1807" y="12863"/>
                </a:cubicBezTo>
                <a:cubicBezTo>
                  <a:pt x="1843" y="12850"/>
                  <a:pt x="1877" y="12851"/>
                  <a:pt x="1944" y="12851"/>
                </a:cubicBezTo>
                <a:close/>
              </a:path>
            </a:pathLst>
          </a:custGeom>
          <a:solidFill>
            <a:srgbClr val="F1F2F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04" name="Shape"/>
          <p:cNvSpPr/>
          <p:nvPr/>
        </p:nvSpPr>
        <p:spPr>
          <a:xfrm>
            <a:off x="2371203" y="12406279"/>
            <a:ext cx="1132857" cy="847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483" extrusionOk="0">
                <a:moveTo>
                  <a:pt x="10992" y="2"/>
                </a:moveTo>
                <a:cubicBezTo>
                  <a:pt x="6081" y="-101"/>
                  <a:pt x="2476" y="4631"/>
                  <a:pt x="104" y="10208"/>
                </a:cubicBezTo>
                <a:cubicBezTo>
                  <a:pt x="32" y="10386"/>
                  <a:pt x="-4" y="10586"/>
                  <a:pt x="0" y="10788"/>
                </a:cubicBezTo>
                <a:cubicBezTo>
                  <a:pt x="3" y="10966"/>
                  <a:pt x="37" y="11140"/>
                  <a:pt x="99" y="11298"/>
                </a:cubicBezTo>
                <a:cubicBezTo>
                  <a:pt x="2685" y="17126"/>
                  <a:pt x="5979" y="21499"/>
                  <a:pt x="10827" y="21483"/>
                </a:cubicBezTo>
                <a:cubicBezTo>
                  <a:pt x="15596" y="21467"/>
                  <a:pt x="19278" y="16614"/>
                  <a:pt x="21434" y="11486"/>
                </a:cubicBezTo>
                <a:cubicBezTo>
                  <a:pt x="21542" y="11248"/>
                  <a:pt x="21596" y="10974"/>
                  <a:pt x="21590" y="10696"/>
                </a:cubicBezTo>
                <a:cubicBezTo>
                  <a:pt x="21584" y="10448"/>
                  <a:pt x="21530" y="10207"/>
                  <a:pt x="21434" y="9994"/>
                </a:cubicBezTo>
                <a:cubicBezTo>
                  <a:pt x="19000" y="4606"/>
                  <a:pt x="15701" y="100"/>
                  <a:pt x="10992" y="2"/>
                </a:cubicBezTo>
                <a:close/>
                <a:moveTo>
                  <a:pt x="10589" y="2284"/>
                </a:moveTo>
                <a:cubicBezTo>
                  <a:pt x="10712" y="2281"/>
                  <a:pt x="10837" y="2284"/>
                  <a:pt x="10963" y="2290"/>
                </a:cubicBezTo>
                <a:cubicBezTo>
                  <a:pt x="14789" y="2489"/>
                  <a:pt x="17422" y="5940"/>
                  <a:pt x="19755" y="10775"/>
                </a:cubicBezTo>
                <a:cubicBezTo>
                  <a:pt x="19262" y="11850"/>
                  <a:pt x="18718" y="12862"/>
                  <a:pt x="18130" y="13808"/>
                </a:cubicBezTo>
                <a:cubicBezTo>
                  <a:pt x="17521" y="14789"/>
                  <a:pt x="16862" y="15703"/>
                  <a:pt x="16126" y="16490"/>
                </a:cubicBezTo>
                <a:cubicBezTo>
                  <a:pt x="15370" y="17299"/>
                  <a:pt x="14529" y="18011"/>
                  <a:pt x="13615" y="18502"/>
                </a:cubicBezTo>
                <a:cubicBezTo>
                  <a:pt x="12729" y="18978"/>
                  <a:pt x="11782" y="19243"/>
                  <a:pt x="10799" y="19234"/>
                </a:cubicBezTo>
                <a:cubicBezTo>
                  <a:pt x="6875" y="19199"/>
                  <a:pt x="3694" y="14770"/>
                  <a:pt x="1804" y="10782"/>
                </a:cubicBezTo>
                <a:cubicBezTo>
                  <a:pt x="3937" y="6588"/>
                  <a:pt x="6756" y="2354"/>
                  <a:pt x="10589" y="2284"/>
                </a:cubicBezTo>
                <a:close/>
                <a:moveTo>
                  <a:pt x="10795" y="6000"/>
                </a:moveTo>
                <a:cubicBezTo>
                  <a:pt x="9878" y="6000"/>
                  <a:pt x="8960" y="6465"/>
                  <a:pt x="8260" y="7395"/>
                </a:cubicBezTo>
                <a:cubicBezTo>
                  <a:pt x="6861" y="9257"/>
                  <a:pt x="6861" y="12274"/>
                  <a:pt x="8260" y="14135"/>
                </a:cubicBezTo>
                <a:cubicBezTo>
                  <a:pt x="9660" y="15997"/>
                  <a:pt x="11929" y="15997"/>
                  <a:pt x="13329" y="14135"/>
                </a:cubicBezTo>
                <a:cubicBezTo>
                  <a:pt x="14729" y="12274"/>
                  <a:pt x="14729" y="9257"/>
                  <a:pt x="13329" y="7395"/>
                </a:cubicBezTo>
                <a:cubicBezTo>
                  <a:pt x="12629" y="6465"/>
                  <a:pt x="11712" y="6000"/>
                  <a:pt x="10795" y="6000"/>
                </a:cubicBezTo>
                <a:close/>
                <a:moveTo>
                  <a:pt x="10795" y="8343"/>
                </a:moveTo>
                <a:cubicBezTo>
                  <a:pt x="11261" y="8343"/>
                  <a:pt x="11728" y="8579"/>
                  <a:pt x="12083" y="9052"/>
                </a:cubicBezTo>
                <a:cubicBezTo>
                  <a:pt x="12795" y="9998"/>
                  <a:pt x="12795" y="11533"/>
                  <a:pt x="12083" y="12479"/>
                </a:cubicBezTo>
                <a:cubicBezTo>
                  <a:pt x="11372" y="13425"/>
                  <a:pt x="10218" y="13425"/>
                  <a:pt x="9506" y="12479"/>
                </a:cubicBezTo>
                <a:cubicBezTo>
                  <a:pt x="8795" y="11533"/>
                  <a:pt x="8795" y="9998"/>
                  <a:pt x="9506" y="9052"/>
                </a:cubicBezTo>
                <a:cubicBezTo>
                  <a:pt x="9862" y="8579"/>
                  <a:pt x="10328" y="8343"/>
                  <a:pt x="10795" y="8343"/>
                </a:cubicBezTo>
                <a:close/>
              </a:path>
            </a:pathLst>
          </a:custGeom>
          <a:solidFill>
            <a:srgbClr val="F1F2F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05" name="Shape"/>
          <p:cNvSpPr/>
          <p:nvPr/>
        </p:nvSpPr>
        <p:spPr>
          <a:xfrm>
            <a:off x="656616" y="12323555"/>
            <a:ext cx="997350" cy="99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8" h="21588" extrusionOk="0">
                <a:moveTo>
                  <a:pt x="10603" y="0"/>
                </a:moveTo>
                <a:cubicBezTo>
                  <a:pt x="10445" y="3"/>
                  <a:pt x="10291" y="45"/>
                  <a:pt x="10152" y="121"/>
                </a:cubicBezTo>
                <a:lnTo>
                  <a:pt x="503" y="5076"/>
                </a:lnTo>
                <a:cubicBezTo>
                  <a:pt x="225" y="5205"/>
                  <a:pt x="39" y="5481"/>
                  <a:pt x="23" y="5791"/>
                </a:cubicBezTo>
                <a:cubicBezTo>
                  <a:pt x="4" y="6136"/>
                  <a:pt x="194" y="6458"/>
                  <a:pt x="503" y="6604"/>
                </a:cubicBezTo>
                <a:lnTo>
                  <a:pt x="10228" y="11487"/>
                </a:lnTo>
                <a:cubicBezTo>
                  <a:pt x="10380" y="11565"/>
                  <a:pt x="10547" y="11605"/>
                  <a:pt x="10717" y="11604"/>
                </a:cubicBezTo>
                <a:cubicBezTo>
                  <a:pt x="10884" y="11603"/>
                  <a:pt x="11049" y="11563"/>
                  <a:pt x="11198" y="11487"/>
                </a:cubicBezTo>
                <a:lnTo>
                  <a:pt x="20870" y="6545"/>
                </a:lnTo>
                <a:cubicBezTo>
                  <a:pt x="21133" y="6410"/>
                  <a:pt x="21305" y="6143"/>
                  <a:pt x="21322" y="5845"/>
                </a:cubicBezTo>
                <a:cubicBezTo>
                  <a:pt x="21341" y="5510"/>
                  <a:pt x="21164" y="5195"/>
                  <a:pt x="20870" y="5041"/>
                </a:cubicBezTo>
                <a:lnTo>
                  <a:pt x="11096" y="121"/>
                </a:lnTo>
                <a:cubicBezTo>
                  <a:pt x="10945" y="38"/>
                  <a:pt x="10775" y="-4"/>
                  <a:pt x="10603" y="0"/>
                </a:cubicBezTo>
                <a:close/>
                <a:moveTo>
                  <a:pt x="10708" y="1843"/>
                </a:moveTo>
                <a:lnTo>
                  <a:pt x="18511" y="5791"/>
                </a:lnTo>
                <a:lnTo>
                  <a:pt x="10666" y="9833"/>
                </a:lnTo>
                <a:lnTo>
                  <a:pt x="2758" y="5841"/>
                </a:lnTo>
                <a:lnTo>
                  <a:pt x="10708" y="1843"/>
                </a:lnTo>
                <a:close/>
                <a:moveTo>
                  <a:pt x="20426" y="9890"/>
                </a:moveTo>
                <a:cubicBezTo>
                  <a:pt x="20314" y="9897"/>
                  <a:pt x="20203" y="9926"/>
                  <a:pt x="20097" y="9979"/>
                </a:cubicBezTo>
                <a:lnTo>
                  <a:pt x="10612" y="14742"/>
                </a:lnTo>
                <a:lnTo>
                  <a:pt x="1241" y="9981"/>
                </a:lnTo>
                <a:cubicBezTo>
                  <a:pt x="1135" y="9928"/>
                  <a:pt x="1023" y="9898"/>
                  <a:pt x="912" y="9891"/>
                </a:cubicBezTo>
                <a:cubicBezTo>
                  <a:pt x="579" y="9869"/>
                  <a:pt x="250" y="10047"/>
                  <a:pt x="91" y="10368"/>
                </a:cubicBezTo>
                <a:cubicBezTo>
                  <a:pt x="-121" y="10797"/>
                  <a:pt x="50" y="11318"/>
                  <a:pt x="473" y="11533"/>
                </a:cubicBezTo>
                <a:lnTo>
                  <a:pt x="10238" y="16493"/>
                </a:lnTo>
                <a:cubicBezTo>
                  <a:pt x="10381" y="16564"/>
                  <a:pt x="10534" y="16592"/>
                  <a:pt x="10682" y="16582"/>
                </a:cubicBezTo>
                <a:cubicBezTo>
                  <a:pt x="10812" y="16572"/>
                  <a:pt x="10939" y="16534"/>
                  <a:pt x="11053" y="16471"/>
                </a:cubicBezTo>
                <a:lnTo>
                  <a:pt x="20857" y="11534"/>
                </a:lnTo>
                <a:cubicBezTo>
                  <a:pt x="21281" y="11322"/>
                  <a:pt x="21455" y="10801"/>
                  <a:pt x="21245" y="10372"/>
                </a:cubicBezTo>
                <a:cubicBezTo>
                  <a:pt x="21087" y="10050"/>
                  <a:pt x="20759" y="9870"/>
                  <a:pt x="20426" y="9890"/>
                </a:cubicBezTo>
                <a:close/>
                <a:moveTo>
                  <a:pt x="20449" y="14895"/>
                </a:moveTo>
                <a:cubicBezTo>
                  <a:pt x="20338" y="14902"/>
                  <a:pt x="20227" y="14931"/>
                  <a:pt x="20121" y="14984"/>
                </a:cubicBezTo>
                <a:lnTo>
                  <a:pt x="10636" y="19746"/>
                </a:lnTo>
                <a:lnTo>
                  <a:pt x="1265" y="14986"/>
                </a:lnTo>
                <a:cubicBezTo>
                  <a:pt x="1159" y="14933"/>
                  <a:pt x="1047" y="14903"/>
                  <a:pt x="936" y="14896"/>
                </a:cubicBezTo>
                <a:cubicBezTo>
                  <a:pt x="603" y="14874"/>
                  <a:pt x="274" y="15052"/>
                  <a:pt x="115" y="15373"/>
                </a:cubicBezTo>
                <a:cubicBezTo>
                  <a:pt x="-97" y="15802"/>
                  <a:pt x="74" y="16323"/>
                  <a:pt x="497" y="16538"/>
                </a:cubicBezTo>
                <a:lnTo>
                  <a:pt x="10262" y="21498"/>
                </a:lnTo>
                <a:cubicBezTo>
                  <a:pt x="10405" y="21569"/>
                  <a:pt x="10558" y="21596"/>
                  <a:pt x="10706" y="21586"/>
                </a:cubicBezTo>
                <a:cubicBezTo>
                  <a:pt x="10836" y="21577"/>
                  <a:pt x="10963" y="21538"/>
                  <a:pt x="11077" y="21475"/>
                </a:cubicBezTo>
                <a:lnTo>
                  <a:pt x="20881" y="16539"/>
                </a:lnTo>
                <a:cubicBezTo>
                  <a:pt x="21305" y="16326"/>
                  <a:pt x="21479" y="15806"/>
                  <a:pt x="21269" y="15377"/>
                </a:cubicBezTo>
                <a:cubicBezTo>
                  <a:pt x="21111" y="15055"/>
                  <a:pt x="20783" y="14875"/>
                  <a:pt x="20449" y="14895"/>
                </a:cubicBezTo>
                <a:close/>
              </a:path>
            </a:pathLst>
          </a:custGeom>
          <a:solidFill>
            <a:srgbClr val="F1F2F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Box 11"/>
          <p:cNvSpPr txBox="1"/>
          <p:nvPr/>
        </p:nvSpPr>
        <p:spPr>
          <a:xfrm>
            <a:off x="-1086761" y="11638510"/>
            <a:ext cx="4793591" cy="2077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5500">
              <a:defRPr sz="80000">
                <a:solidFill>
                  <a:srgbClr val="E1E4E7">
                    <a:alpha val="56000"/>
                  </a:srgbClr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Rubik SemiBold"/>
                <a:ea typeface="Rubik SemiBold"/>
                <a:cs typeface="Rubik SemiBold"/>
                <a:sym typeface="Rubik SemiBold"/>
              </a:defRPr>
            </a:lvl1pPr>
          </a:lstStyle>
          <a:p>
            <a:r>
              <a:rPr lang="ru-RU" sz="12900" dirty="0" smtClean="0"/>
              <a:t>1</a:t>
            </a:r>
            <a:endParaRPr sz="12900" dirty="0"/>
          </a:p>
        </p:txBody>
      </p:sp>
      <p:sp>
        <p:nvSpPr>
          <p:cNvPr id="208" name="Полилиния 42"/>
          <p:cNvSpPr/>
          <p:nvPr/>
        </p:nvSpPr>
        <p:spPr>
          <a:xfrm rot="10800000">
            <a:off x="2037237" y="-1"/>
            <a:ext cx="22346763" cy="137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pic>
        <p:nvPicPr>
          <p:cNvPr id="219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047" y="1286782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080814" y="4625752"/>
            <a:ext cx="19990566" cy="56323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71500" indent="-571500" algn="just" defTabSz="825500">
              <a:buFont typeface="Wingdings" panose="05000000000000000000" pitchFamily="2" charset="2"/>
              <a:buChar char="q"/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Федеральный закон </a:t>
            </a:r>
            <a:r>
              <a:rPr lang="ru-RU" sz="40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Российской Федерации от 28.12.2010 №390-ФЗ   </a:t>
            </a: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«</a:t>
            </a:r>
            <a:r>
              <a:rPr lang="ru-RU" sz="40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О безопасности</a:t>
            </a: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»</a:t>
            </a:r>
          </a:p>
          <a:p>
            <a:pPr marL="571500" indent="-571500" algn="just" defTabSz="825500">
              <a:buFont typeface="Wingdings" panose="05000000000000000000" pitchFamily="2" charset="2"/>
              <a:buChar char="q"/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Федеральный закон </a:t>
            </a:r>
            <a:r>
              <a:rPr lang="ru-RU" sz="40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Российской Федерации от 06.03.2006 №35-ФЗ  </a:t>
            </a: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«</a:t>
            </a:r>
            <a:r>
              <a:rPr lang="ru-RU" sz="40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О противодействии терроризму</a:t>
            </a: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»</a:t>
            </a:r>
          </a:p>
          <a:p>
            <a:pPr marL="571500" indent="-571500" algn="just" defTabSz="825500">
              <a:buFont typeface="Wingdings" panose="05000000000000000000" pitchFamily="2" charset="2"/>
              <a:buChar char="q"/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40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Постановления Правительства Российской Федерации от 13 мая 2016 № 410 </a:t>
            </a: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                 «</a:t>
            </a:r>
            <a:r>
              <a:rPr lang="ru-RU" sz="40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Об утверждении требований к антитеррористической защищенности объектов (территорий) Министерства труда и социальной защиты Российской Федерации               и объектов (территорий), относящихся к сфере деятельности Министерства труда            и социальной защиты Российской Федерации, и формы паспорта безопасности этих объектов (территорий</a:t>
            </a:r>
            <a:r>
              <a:rPr lang="ru-RU" sz="40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)»</a:t>
            </a:r>
          </a:p>
        </p:txBody>
      </p:sp>
      <p:sp>
        <p:nvSpPr>
          <p:cNvPr id="7" name="Группа 14"/>
          <p:cNvSpPr txBox="1"/>
          <p:nvPr/>
        </p:nvSpPr>
        <p:spPr>
          <a:xfrm>
            <a:off x="14064208" y="1567249"/>
            <a:ext cx="8901630" cy="856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825500">
              <a:lnSpc>
                <a:spcPct val="150000"/>
              </a:lnSpc>
              <a:defRPr sz="45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lvl1pPr>
          </a:lstStyle>
          <a:p>
            <a:r>
              <a:rPr lang="ru-RU" dirty="0" smtClean="0"/>
              <a:t>Правовое регулирование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86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-1129481" y="11621843"/>
            <a:ext cx="4793591" cy="2077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5500">
              <a:defRPr sz="80000">
                <a:solidFill>
                  <a:srgbClr val="E1E4E7">
                    <a:alpha val="56000"/>
                  </a:srgbClr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Rubik SemiBold"/>
                <a:ea typeface="Rubik SemiBold"/>
                <a:cs typeface="Rubik SemiBold"/>
                <a:sym typeface="Rubik SemiBold"/>
              </a:defRPr>
            </a:lvl1pPr>
          </a:lstStyle>
          <a:p>
            <a:r>
              <a:rPr lang="ru-RU" sz="12900" dirty="0"/>
              <a:t>2</a:t>
            </a:r>
            <a:endParaRPr sz="12900" dirty="0"/>
          </a:p>
        </p:txBody>
      </p:sp>
      <p:sp>
        <p:nvSpPr>
          <p:cNvPr id="3" name="Полилиния 42"/>
          <p:cNvSpPr/>
          <p:nvPr/>
        </p:nvSpPr>
        <p:spPr>
          <a:xfrm rot="10800000">
            <a:off x="2037237" y="-1"/>
            <a:ext cx="22346763" cy="137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97514" y="730250"/>
            <a:ext cx="22386486" cy="1210441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rPr>
              <a:t>Организационные и проверочные мероприятия</a:t>
            </a:r>
            <a:endParaRPr lang="ru-RU" sz="4800" dirty="0">
              <a:solidFill>
                <a:srgbClr val="4F5B65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4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3340" y="1201113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75543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Box 11"/>
          <p:cNvSpPr txBox="1"/>
          <p:nvPr/>
        </p:nvSpPr>
        <p:spPr>
          <a:xfrm>
            <a:off x="-1532540" y="11638508"/>
            <a:ext cx="4793591" cy="2077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5500">
              <a:defRPr sz="80000">
                <a:solidFill>
                  <a:srgbClr val="E1E4E7">
                    <a:alpha val="56000"/>
                  </a:srgbClr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Rubik SemiBold"/>
                <a:ea typeface="Rubik SemiBold"/>
                <a:cs typeface="Rubik SemiBold"/>
                <a:sym typeface="Rubik SemiBold"/>
              </a:defRPr>
            </a:lvl1pPr>
          </a:lstStyle>
          <a:p>
            <a:r>
              <a:rPr lang="ru-RU" sz="12900" dirty="0"/>
              <a:t>3</a:t>
            </a:r>
            <a:endParaRPr sz="12900" dirty="0"/>
          </a:p>
        </p:txBody>
      </p:sp>
      <p:sp>
        <p:nvSpPr>
          <p:cNvPr id="208" name="Полилиния 42"/>
          <p:cNvSpPr/>
          <p:nvPr/>
        </p:nvSpPr>
        <p:spPr>
          <a:xfrm rot="10800000">
            <a:off x="2015156" y="-630832"/>
            <a:ext cx="22346763" cy="137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pic>
        <p:nvPicPr>
          <p:cNvPr id="219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047" y="1286782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  <p:sp>
        <p:nvSpPr>
          <p:cNvPr id="11" name="Группа 14"/>
          <p:cNvSpPr txBox="1"/>
          <p:nvPr/>
        </p:nvSpPr>
        <p:spPr>
          <a:xfrm>
            <a:off x="13185833" y="911823"/>
            <a:ext cx="10790694" cy="1426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825500">
              <a:lnSpc>
                <a:spcPct val="150000"/>
              </a:lnSpc>
              <a:defRPr sz="45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lvl1pPr>
          </a:lstStyle>
          <a:p>
            <a:r>
              <a:rPr lang="ru-RU" sz="3200" b="1" u="sng" dirty="0" smtClean="0"/>
              <a:t>Мероприятия по проверке антитеррористической защищенности</a:t>
            </a:r>
            <a:endParaRPr sz="3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254895" y="3090668"/>
            <a:ext cx="21721631" cy="74174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2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По итогам проведенного в апреле 2024 года совместного заседания антитеррористической комиссии и оперативного штаба Ленинградской области согласно распоряжению комитета по социальной защите населения Ленинградской области от 03.04.2024 № 03-241 приняты дополнительные </a:t>
            </a: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меры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по обеспечению безопасности в государственных учреждениях Ленинградской области, подведомственных комитету</a:t>
            </a: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.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В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период с 01.01.2024 по настоящее время контрольно-надзорными органами </a:t>
            </a: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и должностными лицами комитета осуществлены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проверки следующих учреждений: </a:t>
            </a:r>
            <a:endParaRPr lang="ru-RU" sz="3400" dirty="0" smtClean="0">
              <a:solidFill>
                <a:srgbClr val="4F5B65"/>
              </a:solidFill>
              <a:latin typeface="Times New Roman" panose="02020603050405020304" pitchFamily="18" charset="0"/>
              <a:ea typeface="Rubik"/>
              <a:cs typeface="Times New Roman" panose="02020603050405020304" pitchFamily="18" charset="0"/>
            </a:endParaRP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i="1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А) Органами прокуратуры: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ЛОГБУ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«Кировский ДРП», ЛОГБУ «Будогощский ДМ</a:t>
            </a: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»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i="1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Б) Должностными лицами комитета: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ГБУ ЛО «</a:t>
            </a:r>
            <a:r>
              <a:rPr lang="ru-RU" sz="3400" dirty="0" err="1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Анисимовский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РЦ», ГБУ ЛО «Тихвинский РЦ», ГБУ ЛО «</a:t>
            </a:r>
            <a:r>
              <a:rPr lang="ru-RU" sz="3400" dirty="0" err="1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Свирьстройский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РЦ», ЛОГБУ «Тихвинский КЦСОН», ЛОГАУ «</a:t>
            </a:r>
            <a:r>
              <a:rPr lang="ru-RU" sz="3400" dirty="0" err="1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Бокситогорский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КЦСОН», ЛОГБУ «Будогощский ДМ», ЛОГБУ «Геронтологический центр ЛО», ЛОГБУ «Кингисеппский ДИ», ЛОГБУ «Кингисеппский СРЦ», ЛОГАУ «Кингисеппский ЦСО», ЛОГБУ «Лодейнопольский  ЦСОН «Возрождение», ЛОГБУ «Сясьстройский ПНИ», ЛОГБУ «</a:t>
            </a:r>
            <a:r>
              <a:rPr lang="ru-RU" sz="3400" dirty="0" err="1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Волосовский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ПНИ</a:t>
            </a: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», ГБУ ЛО «Выборгский РЦ».</a:t>
            </a:r>
            <a:endParaRPr lang="ru-RU" sz="3400" dirty="0">
              <a:solidFill>
                <a:srgbClr val="4F5B65"/>
              </a:solidFill>
              <a:latin typeface="Times New Roman" panose="02020603050405020304" pitchFamily="18" charset="0"/>
              <a:ea typeface="Rubi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Box 11"/>
          <p:cNvSpPr txBox="1"/>
          <p:nvPr/>
        </p:nvSpPr>
        <p:spPr>
          <a:xfrm>
            <a:off x="-1477135" y="11638508"/>
            <a:ext cx="4793591" cy="2077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5500">
              <a:defRPr sz="80000">
                <a:solidFill>
                  <a:srgbClr val="E1E4E7">
                    <a:alpha val="56000"/>
                  </a:srgbClr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Rubik SemiBold"/>
                <a:ea typeface="Rubik SemiBold"/>
                <a:cs typeface="Rubik SemiBold"/>
                <a:sym typeface="Rubik SemiBold"/>
              </a:defRPr>
            </a:lvl1pPr>
          </a:lstStyle>
          <a:p>
            <a:r>
              <a:rPr lang="ru-RU" sz="12900" dirty="0" smtClean="0"/>
              <a:t>4</a:t>
            </a:r>
            <a:endParaRPr sz="12900" dirty="0"/>
          </a:p>
        </p:txBody>
      </p:sp>
      <p:sp>
        <p:nvSpPr>
          <p:cNvPr id="208" name="Полилиния 42"/>
          <p:cNvSpPr/>
          <p:nvPr/>
        </p:nvSpPr>
        <p:spPr>
          <a:xfrm rot="10800000">
            <a:off x="2037237" y="-1"/>
            <a:ext cx="22346763" cy="137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pic>
        <p:nvPicPr>
          <p:cNvPr id="219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047" y="1286782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  <p:sp>
        <p:nvSpPr>
          <p:cNvPr id="10" name="Группа 14"/>
          <p:cNvSpPr txBox="1"/>
          <p:nvPr/>
        </p:nvSpPr>
        <p:spPr>
          <a:xfrm>
            <a:off x="13210618" y="1457400"/>
            <a:ext cx="10790694" cy="1426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825500">
              <a:lnSpc>
                <a:spcPct val="150000"/>
              </a:lnSpc>
              <a:defRPr sz="45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lvl1pPr>
          </a:lstStyle>
          <a:p>
            <a:r>
              <a:rPr lang="ru-RU" sz="3200" b="1" u="sng" dirty="0" smtClean="0"/>
              <a:t>Типовые нарушения антитеррористической </a:t>
            </a:r>
            <a:r>
              <a:rPr lang="ru-RU" sz="3200" b="1" u="sng" dirty="0" err="1" smtClean="0"/>
              <a:t>защищености</a:t>
            </a:r>
            <a:r>
              <a:rPr lang="ru-RU" sz="3200" b="1" u="sng" dirty="0" smtClean="0"/>
              <a:t> </a:t>
            </a:r>
            <a:endParaRPr lang="ru-RU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349802" y="4049688"/>
            <a:ext cx="21721631" cy="52937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200" i="1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</a:t>
            </a:r>
            <a:r>
              <a:rPr lang="ru-RU" sz="3400" i="1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Основными нарушениями являются:</a:t>
            </a:r>
            <a:endParaRPr lang="ru-RU" sz="3400" i="1" dirty="0">
              <a:solidFill>
                <a:srgbClr val="4F5B65"/>
              </a:solidFill>
              <a:latin typeface="Times New Roman" panose="02020603050405020304" pitchFamily="18" charset="0"/>
              <a:ea typeface="Rubik"/>
              <a:cs typeface="Times New Roman" panose="02020603050405020304" pitchFamily="18" charset="0"/>
            </a:endParaRP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не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соблюдение требований к хранению и использованию служебной информации ограниченного распространения;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несвоевременная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актуализация паспорта безопасности;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не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своевременное обнаружение макета подозрительного предмета при осуществлении учебной закладки; 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организационно-распорядительные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документы, установленные постановлением Правительства РФ от 13 мая 2016 № 410, разработаны не в полном объеме;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4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обучение </a:t>
            </a:r>
            <a:r>
              <a:rPr lang="ru-RU" sz="34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должностных лиц по вопросам работы со служебной информацией ограниченного распространения не организовано.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2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</a:t>
            </a:r>
            <a:endParaRPr lang="ru-RU" sz="3200" dirty="0">
              <a:solidFill>
                <a:srgbClr val="4F5B65"/>
              </a:solidFill>
              <a:latin typeface="Times New Roman" panose="02020603050405020304" pitchFamily="18" charset="0"/>
              <a:ea typeface="Rubi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2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Box 11"/>
          <p:cNvSpPr txBox="1"/>
          <p:nvPr/>
        </p:nvSpPr>
        <p:spPr>
          <a:xfrm>
            <a:off x="-1502925" y="10973196"/>
            <a:ext cx="4793591" cy="2077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5500">
              <a:defRPr sz="80000">
                <a:solidFill>
                  <a:srgbClr val="E1E4E7">
                    <a:alpha val="56000"/>
                  </a:srgbClr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Rubik SemiBold"/>
                <a:ea typeface="Rubik SemiBold"/>
                <a:cs typeface="Rubik SemiBold"/>
                <a:sym typeface="Rubik SemiBold"/>
              </a:defRPr>
            </a:lvl1pPr>
          </a:lstStyle>
          <a:p>
            <a:r>
              <a:rPr lang="ru-RU" sz="12900" dirty="0" smtClean="0"/>
              <a:t>5</a:t>
            </a:r>
            <a:endParaRPr sz="12900" dirty="0"/>
          </a:p>
        </p:txBody>
      </p:sp>
      <p:sp>
        <p:nvSpPr>
          <p:cNvPr id="208" name="Полилиния 42"/>
          <p:cNvSpPr/>
          <p:nvPr/>
        </p:nvSpPr>
        <p:spPr>
          <a:xfrm rot="10800000">
            <a:off x="2037237" y="-1"/>
            <a:ext cx="22346763" cy="137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pic>
        <p:nvPicPr>
          <p:cNvPr id="219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047" y="1286782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  <p:sp>
        <p:nvSpPr>
          <p:cNvPr id="10" name="Группа 14"/>
          <p:cNvSpPr txBox="1"/>
          <p:nvPr/>
        </p:nvSpPr>
        <p:spPr>
          <a:xfrm>
            <a:off x="13210618" y="1457400"/>
            <a:ext cx="10790694" cy="1426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825500">
              <a:lnSpc>
                <a:spcPct val="150000"/>
              </a:lnSpc>
              <a:defRPr sz="45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lvl1pPr>
          </a:lstStyle>
          <a:p>
            <a:r>
              <a:rPr lang="ru-RU" sz="2800" b="1" u="sng" dirty="0" smtClean="0"/>
              <a:t>Перечень </a:t>
            </a:r>
            <a:r>
              <a:rPr lang="ru-RU" sz="2800" b="1" u="sng" dirty="0"/>
              <a:t>разрабатываемых </a:t>
            </a:r>
            <a:r>
              <a:rPr lang="ru-RU" sz="2800" b="1" u="sng" dirty="0" smtClean="0"/>
              <a:t>организационно-распорядительных документов</a:t>
            </a:r>
            <a:endParaRPr lang="ru-RU" sz="28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79680" y="3389719"/>
            <a:ext cx="21721631" cy="7848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 </a:t>
            </a:r>
            <a:r>
              <a:rPr lang="ru-RU" sz="2800" i="1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В целях обеспечения необходимой степени антитеррористической защищенности объектов (территорий) независимо от присвоенной им категории разрабатываются и утверждаются организационно-распорядительные документы по вопросам: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а) организации пропускного и </a:t>
            </a:r>
            <a:r>
              <a:rPr lang="ru-RU" sz="2800" dirty="0" err="1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внутриобъектового</a:t>
            </a: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режимов на объектах (территориях) и осуществления контроля их функционирования;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б) порядка эвакуации работников объектов (территорий) и посетителей в случае угрозы совершения на объектах (территориях) террористического акта;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в) назначения лиц, ответственных за обеспечение антитеррористической защищенности объектов (территорий), их критических элементов;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г) осуществления контроля за выполнением мероприятий по антитеррористической защищенности объектов (территорий);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д) информирования работников объектов (территорий) о требованиях к антитеррористической защищенности объектов (территорий) и осуществления пропускного и </a:t>
            </a:r>
            <a:r>
              <a:rPr lang="ru-RU" sz="2800" dirty="0" err="1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внутриобъектового</a:t>
            </a: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режимов на объектах (территориях);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е) организации проведения с работниками объектов (территорий) инструктажей и практических занятий по действиям при обнаружении на объектах (территориях) посторонних лиц и подозрительных предметов, а также при угрозе совершения террористического акта или при его совершении;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ж) проведения учений, тренировок по безопасной и своевременной эвакуации работников объектов (территорий) и посетителей из зданий (сооружений);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з) взаимодействия и взаимного обмена информацией с территориальными органами безопасности и территориальными органами Министерства внутренних дел Российской Федерации;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28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и) обеспечения информационной безопасности и осуществления мер, исключающих несанкционированный доступ к информационным ресурсам объектов (территорий)</a:t>
            </a:r>
          </a:p>
        </p:txBody>
      </p:sp>
    </p:spTree>
    <p:extLst>
      <p:ext uri="{BB962C8B-B14F-4D97-AF65-F5344CB8AC3E}">
        <p14:creationId xmlns:p14="http://schemas.microsoft.com/office/powerpoint/2010/main" val="409322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Box 11"/>
          <p:cNvSpPr txBox="1"/>
          <p:nvPr/>
        </p:nvSpPr>
        <p:spPr>
          <a:xfrm>
            <a:off x="-1502925" y="10973196"/>
            <a:ext cx="4793591" cy="2077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25500">
              <a:defRPr sz="80000">
                <a:solidFill>
                  <a:srgbClr val="E1E4E7">
                    <a:alpha val="56000"/>
                  </a:srgbClr>
                </a:solidFill>
                <a:effectLst>
                  <a:outerShdw blurRad="50800" dist="38100" dir="2700000" rotWithShape="0">
                    <a:srgbClr val="000000">
                      <a:alpha val="40000"/>
                    </a:srgbClr>
                  </a:outerShdw>
                </a:effectLst>
                <a:latin typeface="Rubik SemiBold"/>
                <a:ea typeface="Rubik SemiBold"/>
                <a:cs typeface="Rubik SemiBold"/>
                <a:sym typeface="Rubik SemiBold"/>
              </a:defRPr>
            </a:lvl1pPr>
          </a:lstStyle>
          <a:p>
            <a:r>
              <a:rPr lang="ru-RU" sz="12900" dirty="0" smtClean="0"/>
              <a:t>10</a:t>
            </a:r>
            <a:endParaRPr sz="12900" dirty="0"/>
          </a:p>
        </p:txBody>
      </p:sp>
      <p:sp>
        <p:nvSpPr>
          <p:cNvPr id="208" name="Полилиния 42"/>
          <p:cNvSpPr/>
          <p:nvPr/>
        </p:nvSpPr>
        <p:spPr>
          <a:xfrm rot="10800000">
            <a:off x="1967113" y="67737"/>
            <a:ext cx="22346763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pic>
        <p:nvPicPr>
          <p:cNvPr id="219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047" y="1286782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  <p:sp>
        <p:nvSpPr>
          <p:cNvPr id="10" name="Группа 14"/>
          <p:cNvSpPr txBox="1"/>
          <p:nvPr/>
        </p:nvSpPr>
        <p:spPr>
          <a:xfrm>
            <a:off x="13210618" y="1457401"/>
            <a:ext cx="10790694" cy="1584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825500">
              <a:lnSpc>
                <a:spcPct val="150000"/>
              </a:lnSpc>
              <a:defRPr sz="45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lvl1pPr>
          </a:lstStyle>
          <a:p>
            <a:r>
              <a:rPr lang="ru-RU" sz="2800" b="1" u="sng" dirty="0"/>
              <a:t>Ответственность за нарушения в области безопасности</a:t>
            </a:r>
            <a:endParaRPr lang="ru-RU" sz="28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79680" y="3421586"/>
            <a:ext cx="21721631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200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      </a:t>
            </a:r>
            <a:r>
              <a:rPr lang="ru-RU" sz="3200" b="1" i="1" dirty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Административная </a:t>
            </a:r>
            <a:r>
              <a:rPr lang="ru-RU" sz="3200" b="1" i="1" dirty="0" smtClean="0">
                <a:solidFill>
                  <a:srgbClr val="4F5B65"/>
                </a:solidFill>
                <a:latin typeface="Times New Roman" panose="02020603050405020304" pitchFamily="18" charset="0"/>
                <a:ea typeface="Rubik"/>
                <a:cs typeface="Times New Roman" panose="02020603050405020304" pitchFamily="18" charset="0"/>
              </a:rPr>
              <a:t>ответственность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049637"/>
              </p:ext>
            </p:extLst>
          </p:nvPr>
        </p:nvGraphicFramePr>
        <p:xfrm>
          <a:off x="3290666" y="4473651"/>
          <a:ext cx="20206590" cy="4451074"/>
        </p:xfrm>
        <a:graphic>
          <a:graphicData uri="http://schemas.openxmlformats.org/drawingml/2006/table">
            <a:tbl>
              <a:tblPr/>
              <a:tblGrid>
                <a:gridCol w="10685724"/>
                <a:gridCol w="4794751"/>
                <a:gridCol w="4726115"/>
              </a:tblGrid>
              <a:tr h="81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Нарушение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Субъект ответственности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Штраф, руб.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91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Нарушение требований к антитеррористической защищенности объектов (территорий) либо воспрепятствование деятельности лица по осуществлению возложенной на него обязанности по выполнению или обеспечению требований к антитеррористической защищенности объектов (территорий), за исключением случаев, предусмотренных частью 2 настоящей статьи, статьями 11.15.1 и 20.30 настоящего Кодекса, если эти действия не содержат признаков уголовно наказуемого деяния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Должностное лицо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30 000 - 50 000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или дисквалификацию на срок от шести месяцев до трех лет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Юрлицо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100 000 - 500 000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64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 descr="Рисунок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6047" y="1286782"/>
            <a:ext cx="2102937" cy="2102937"/>
          </a:xfrm>
          <a:prstGeom prst="rect">
            <a:avLst/>
          </a:prstGeom>
          <a:ln w="12700">
            <a:miter lim="400000"/>
          </a:ln>
          <a:effectLst>
            <a:outerShdw blurRad="76200" dist="50800" dir="2700000" rotWithShape="0">
              <a:srgbClr val="000000">
                <a:alpha val="40000"/>
              </a:srgbClr>
            </a:outerShdw>
          </a:effectLst>
        </p:spPr>
      </p:pic>
      <p:sp>
        <p:nvSpPr>
          <p:cNvPr id="3" name="Полилиния 42"/>
          <p:cNvSpPr/>
          <p:nvPr/>
        </p:nvSpPr>
        <p:spPr>
          <a:xfrm rot="10800000">
            <a:off x="1967113" y="67737"/>
            <a:ext cx="22346763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8" y="16924"/>
                </a:moveTo>
                <a:lnTo>
                  <a:pt x="21598" y="16924"/>
                </a:lnTo>
                <a:lnTo>
                  <a:pt x="21598" y="16924"/>
                </a:lnTo>
                <a:close/>
                <a:moveTo>
                  <a:pt x="21600" y="19418"/>
                </a:moveTo>
                <a:lnTo>
                  <a:pt x="21598" y="19418"/>
                </a:lnTo>
                <a:lnTo>
                  <a:pt x="21600" y="19418"/>
                </a:lnTo>
                <a:close/>
                <a:moveTo>
                  <a:pt x="21598" y="21600"/>
                </a:moveTo>
                <a:lnTo>
                  <a:pt x="0" y="21600"/>
                </a:lnTo>
                <a:lnTo>
                  <a:pt x="0" y="19429"/>
                </a:lnTo>
                <a:lnTo>
                  <a:pt x="11089" y="19429"/>
                </a:lnTo>
                <a:lnTo>
                  <a:pt x="11089" y="19429"/>
                </a:lnTo>
                <a:lnTo>
                  <a:pt x="11164" y="19423"/>
                </a:lnTo>
                <a:cubicBezTo>
                  <a:pt x="11552" y="19358"/>
                  <a:pt x="11854" y="18825"/>
                  <a:pt x="11854" y="18176"/>
                </a:cubicBezTo>
                <a:cubicBezTo>
                  <a:pt x="11854" y="17528"/>
                  <a:pt x="11552" y="16994"/>
                  <a:pt x="11164" y="16930"/>
                </a:cubicBezTo>
                <a:lnTo>
                  <a:pt x="11089" y="16924"/>
                </a:lnTo>
                <a:lnTo>
                  <a:pt x="11089" y="16924"/>
                </a:lnTo>
                <a:lnTo>
                  <a:pt x="0" y="16924"/>
                </a:lnTo>
                <a:lnTo>
                  <a:pt x="0" y="0"/>
                </a:lnTo>
                <a:lnTo>
                  <a:pt x="21598" y="0"/>
                </a:lnTo>
                <a:lnTo>
                  <a:pt x="21598" y="16924"/>
                </a:lnTo>
                <a:lnTo>
                  <a:pt x="21497" y="16934"/>
                </a:lnTo>
                <a:cubicBezTo>
                  <a:pt x="21263" y="16985"/>
                  <a:pt x="21055" y="17210"/>
                  <a:pt x="20935" y="17548"/>
                </a:cubicBezTo>
                <a:cubicBezTo>
                  <a:pt x="20798" y="17934"/>
                  <a:pt x="20799" y="18410"/>
                  <a:pt x="20936" y="18796"/>
                </a:cubicBezTo>
                <a:cubicBezTo>
                  <a:pt x="21056" y="19134"/>
                  <a:pt x="21265" y="19358"/>
                  <a:pt x="21499" y="19408"/>
                </a:cubicBezTo>
                <a:lnTo>
                  <a:pt x="21598" y="19418"/>
                </a:lnTo>
                <a:lnTo>
                  <a:pt x="21598" y="21600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508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12080" y="2059785"/>
            <a:ext cx="10304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u="sng" dirty="0">
                <a:latin typeface="Rubik"/>
              </a:rPr>
              <a:t>Ответственность за нарушения в области безопасности</a:t>
            </a:r>
            <a:endParaRPr lang="ru-RU" sz="2800" b="1" u="sng" dirty="0">
              <a:latin typeface="Rubi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9680" y="3421586"/>
            <a:ext cx="21721631" cy="2062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200" b="1" i="1" dirty="0" smtClean="0">
                <a:latin typeface="Times New Roman"/>
                <a:ea typeface="Times New Roman"/>
              </a:rPr>
              <a:t>Уголовная ответственность</a:t>
            </a:r>
          </a:p>
          <a:p>
            <a:pPr algn="just"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sz="3200" dirty="0" smtClean="0">
                <a:latin typeface="Times New Roman"/>
                <a:ea typeface="Times New Roman"/>
              </a:rPr>
              <a:t>С </a:t>
            </a:r>
            <a:r>
              <a:rPr lang="ru-RU" sz="3200" dirty="0">
                <a:latin typeface="Times New Roman"/>
                <a:ea typeface="Times New Roman"/>
              </a:rPr>
              <a:t>1 июля 2024 года согласно Федеральному закону от 31.07.2023 № 398-ФЗ    </a:t>
            </a:r>
            <a:r>
              <a:rPr lang="ru-RU" sz="3200" dirty="0" smtClean="0">
                <a:latin typeface="Times New Roman"/>
                <a:ea typeface="Times New Roman"/>
              </a:rPr>
              <a:t>«</a:t>
            </a:r>
            <a:r>
              <a:rPr lang="ru-RU" sz="3200" dirty="0">
                <a:latin typeface="Times New Roman"/>
                <a:ea typeface="Times New Roman"/>
              </a:rPr>
              <a:t>О внесении изменений в Уголовный кодекс Российской Федерации и статью 151 Уголовно-процессуального кодекса Российской Федерации» вводится уголовная ответственность за нарушение требований к антитеррористической защищенности объектов (ст. 217.3 УК РФ)</a:t>
            </a:r>
            <a:endParaRPr lang="ru-RU" sz="3200" b="1" i="1" dirty="0" smtClean="0">
              <a:solidFill>
                <a:srgbClr val="4F5B65"/>
              </a:solidFill>
              <a:latin typeface="Times New Roman" panose="02020603050405020304" pitchFamily="18" charset="0"/>
              <a:ea typeface="Rubik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78611"/>
              </p:ext>
            </p:extLst>
          </p:nvPr>
        </p:nvGraphicFramePr>
        <p:xfrm>
          <a:off x="2279680" y="5510109"/>
          <a:ext cx="21721632" cy="679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60816"/>
                <a:gridCol w="1086081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Последствие нарушения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Наказание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Нарушение требований к антитеррористической защищенности объектов (территорий), совершенное лицом после его неоднократного привлечения к административной ответственности за аналогичное деяние, если это нарушение повлекло по неосторожности причинение тяжкого вреда здоровью человека или причинение крупного ущерба, за исключением случаев, предусмотренных статьями 217.1 и 263.1 УК РФ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штраф в размере до восьмидесяти тысяч рублей или в размере заработной платы или иного дохода осужденного за период до шести месяцев, либо ограничением свободы на срок до трех лет, либо лишением свободы на тот же срок с лишением права занимать определенные должности или заниматься определенной деятельностью на срок до трех лет или без такового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Нарушение требований к антитеррористической защищенности объектов (территорий), совершенное лицом после его неоднократного привлечения к административной ответственности за аналогичное деяние, если это нарушение повлекло по неосторожности смерть человека, за исключением случаев, предусмотренных статьями 217.1 и 263.1 УК РФ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наказывается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Нарушение требований к антитеррористической защищенности объектов (территорий), совершенное лицом после его неоднократного привлечения к административной ответственности за аналогичное деяние, если это нарушение повлекло по неосторожности смерть двух или более лиц, за исключением случаев, предусмотренных статьями 217.1 и 263.1 УК РФ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наказывается лишением свободы на срок до семи лет с лишением права занимать определенные должности или заниматься определенной деятельностью на срок до трех лет или без такового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3728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Рисунок 21" descr="Рисунок 21"/>
          <p:cNvPicPr>
            <a:picLocks noChangeAspect="1"/>
          </p:cNvPicPr>
          <p:nvPr/>
        </p:nvPicPr>
        <p:blipFill rotWithShape="1">
          <a:blip r:embed="rId2">
            <a:extLst/>
          </a:blip>
          <a:srcRect r="31862" b="24170"/>
          <a:stretch/>
        </p:blipFill>
        <p:spPr>
          <a:xfrm>
            <a:off x="12396879" y="375713"/>
            <a:ext cx="11987121" cy="13340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Рисунок 42" descr="Рисунок 42"/>
          <p:cNvPicPr>
            <a:picLocks noChangeAspect="1"/>
          </p:cNvPicPr>
          <p:nvPr/>
        </p:nvPicPr>
        <p:blipFill rotWithShape="1">
          <a:blip r:embed="rId3">
            <a:extLst/>
          </a:blip>
          <a:srcRect t="1594"/>
          <a:stretch/>
        </p:blipFill>
        <p:spPr>
          <a:xfrm>
            <a:off x="1" y="0"/>
            <a:ext cx="24383256" cy="13715999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Полилиния 40"/>
          <p:cNvSpPr/>
          <p:nvPr/>
        </p:nvSpPr>
        <p:spPr>
          <a:xfrm>
            <a:off x="0" y="-1087"/>
            <a:ext cx="5935981" cy="13717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0" y="1"/>
                </a:moveTo>
                <a:lnTo>
                  <a:pt x="18555" y="1"/>
                </a:lnTo>
                <a:lnTo>
                  <a:pt x="18554" y="1"/>
                </a:lnTo>
                <a:lnTo>
                  <a:pt x="18266" y="7"/>
                </a:lnTo>
                <a:lnTo>
                  <a:pt x="18256" y="8"/>
                </a:lnTo>
                <a:lnTo>
                  <a:pt x="18247" y="8"/>
                </a:lnTo>
                <a:lnTo>
                  <a:pt x="18159" y="14"/>
                </a:lnTo>
                <a:lnTo>
                  <a:pt x="18256" y="8"/>
                </a:lnTo>
                <a:lnTo>
                  <a:pt x="18554" y="1"/>
                </a:lnTo>
                <a:lnTo>
                  <a:pt x="18555" y="1"/>
                </a:lnTo>
                <a:lnTo>
                  <a:pt x="18555" y="1"/>
                </a:lnTo>
                <a:lnTo>
                  <a:pt x="18555" y="1"/>
                </a:lnTo>
                <a:cubicBezTo>
                  <a:pt x="18585" y="-1"/>
                  <a:pt x="18623" y="-1"/>
                  <a:pt x="18667" y="2"/>
                </a:cubicBezTo>
                <a:lnTo>
                  <a:pt x="18751" y="10"/>
                </a:lnTo>
                <a:lnTo>
                  <a:pt x="19162" y="28"/>
                </a:lnTo>
                <a:cubicBezTo>
                  <a:pt x="20437" y="141"/>
                  <a:pt x="21419" y="602"/>
                  <a:pt x="21553" y="1172"/>
                </a:cubicBezTo>
                <a:lnTo>
                  <a:pt x="21564" y="1270"/>
                </a:lnTo>
                <a:lnTo>
                  <a:pt x="21600" y="1285"/>
                </a:lnTo>
                <a:lnTo>
                  <a:pt x="21600" y="20303"/>
                </a:lnTo>
                <a:lnTo>
                  <a:pt x="21561" y="20367"/>
                </a:lnTo>
                <a:cubicBezTo>
                  <a:pt x="21559" y="20385"/>
                  <a:pt x="21557" y="20402"/>
                  <a:pt x="21555" y="20420"/>
                </a:cubicBezTo>
                <a:cubicBezTo>
                  <a:pt x="21419" y="21038"/>
                  <a:pt x="20288" y="21530"/>
                  <a:pt x="18863" y="21592"/>
                </a:cubicBezTo>
                <a:lnTo>
                  <a:pt x="18555" y="21599"/>
                </a:lnTo>
                <a:lnTo>
                  <a:pt x="0" y="21599"/>
                </a:lnTo>
                <a:lnTo>
                  <a:pt x="0" y="1"/>
                </a:lnTo>
                <a:close/>
              </a:path>
            </a:pathLst>
          </a:custGeom>
          <a:solidFill>
            <a:srgbClr val="FEFFFF"/>
          </a:solidFill>
          <a:ln w="12700">
            <a:miter lim="400000"/>
          </a:ln>
          <a:effectLst>
            <a:outerShdw blurRad="381000" dist="889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85" name="Text Box 3"/>
          <p:cNvSpPr txBox="1"/>
          <p:nvPr/>
        </p:nvSpPr>
        <p:spPr>
          <a:xfrm>
            <a:off x="7456253" y="1047576"/>
            <a:ext cx="15467232" cy="798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defTabSz="825500">
              <a:defRPr sz="72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lang="ru-RU" sz="6600" b="1" dirty="0" smtClean="0"/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lang="ru-RU" dirty="0" smtClean="0"/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lang="ru-RU" dirty="0" smtClean="0"/>
          </a:p>
          <a:p>
            <a:pPr algn="ctr"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lang="ru-RU" dirty="0" smtClean="0"/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lang="ru-RU" dirty="0"/>
          </a:p>
          <a:p>
            <a:pPr defTabSz="825500">
              <a:defRPr sz="8000">
                <a:solidFill>
                  <a:srgbClr val="4F5B65"/>
                </a:solidFill>
                <a:latin typeface="Rubik"/>
                <a:ea typeface="Rubik"/>
                <a:cs typeface="Rubik"/>
                <a:sym typeface="Rubik"/>
              </a:defRPr>
            </a:pPr>
            <a:endParaRPr sz="4800" dirty="0"/>
          </a:p>
        </p:txBody>
      </p:sp>
      <p:pic>
        <p:nvPicPr>
          <p:cNvPr id="186" name="Рисунок 2" descr="Рисунок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8006" y="1025352"/>
            <a:ext cx="5271291" cy="5271290"/>
          </a:xfrm>
          <a:prstGeom prst="rect">
            <a:avLst/>
          </a:prstGeom>
          <a:ln w="12700">
            <a:miter lim="400000"/>
          </a:ln>
          <a:effectLst>
            <a:outerShdw blurRad="127000" dist="88900" dir="5400000" rotWithShape="0">
              <a:srgbClr val="000000">
                <a:alpha val="20000"/>
              </a:srgbClr>
            </a:outerShdw>
          </a:effectLst>
        </p:spPr>
      </p:pic>
      <p:sp>
        <p:nvSpPr>
          <p:cNvPr id="187" name="Полилиния 39"/>
          <p:cNvSpPr/>
          <p:nvPr/>
        </p:nvSpPr>
        <p:spPr>
          <a:xfrm>
            <a:off x="5017075" y="-4270"/>
            <a:ext cx="81820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711" y="19587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88" name="Полилиния 38"/>
          <p:cNvSpPr/>
          <p:nvPr/>
        </p:nvSpPr>
        <p:spPr>
          <a:xfrm>
            <a:off x="4990222" y="-284"/>
            <a:ext cx="2685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9563" y="720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89" name="Полилиния 37"/>
          <p:cNvSpPr/>
          <p:nvPr/>
        </p:nvSpPr>
        <p:spPr>
          <a:xfrm>
            <a:off x="4939107" y="5536"/>
            <a:ext cx="5111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413" y="18914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0" name="Полилиния 36"/>
          <p:cNvSpPr/>
          <p:nvPr/>
        </p:nvSpPr>
        <p:spPr>
          <a:xfrm>
            <a:off x="4806057" y="15787"/>
            <a:ext cx="133052" cy="38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7615" y="11995"/>
                </a:lnTo>
                <a:cubicBezTo>
                  <a:pt x="11824" y="7483"/>
                  <a:pt x="16123" y="3665"/>
                  <a:pt x="20498" y="580"/>
                </a:cubicBez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1" name="Полилиния 35"/>
          <p:cNvSpPr/>
          <p:nvPr/>
        </p:nvSpPr>
        <p:spPr>
          <a:xfrm>
            <a:off x="4789813" y="51019"/>
            <a:ext cx="16245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7655" y="11054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2" name="Полилиния 34"/>
          <p:cNvSpPr/>
          <p:nvPr/>
        </p:nvSpPr>
        <p:spPr>
          <a:xfrm>
            <a:off x="4730658" y="60341"/>
            <a:ext cx="59155" cy="29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6878" y="3428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3" name="Полилиния 33"/>
          <p:cNvSpPr/>
          <p:nvPr/>
        </p:nvSpPr>
        <p:spPr>
          <a:xfrm>
            <a:off x="4648803" y="90162"/>
            <a:ext cx="81858" cy="44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3301" y="16996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4" name="Полилиния 32"/>
          <p:cNvSpPr/>
          <p:nvPr/>
        </p:nvSpPr>
        <p:spPr>
          <a:xfrm>
            <a:off x="4596615" y="134592"/>
            <a:ext cx="52188" cy="39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6391" y="3735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5" name="Полилиния 31"/>
          <p:cNvSpPr/>
          <p:nvPr/>
        </p:nvSpPr>
        <p:spPr>
          <a:xfrm>
            <a:off x="4528351" y="174099"/>
            <a:ext cx="68265" cy="56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4452" y="15733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6" name="Полилиния 30"/>
          <p:cNvSpPr/>
          <p:nvPr/>
        </p:nvSpPr>
        <p:spPr>
          <a:xfrm>
            <a:off x="4482794" y="230420"/>
            <a:ext cx="45557" cy="49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4635" y="5286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7" name="Полилиния 29"/>
          <p:cNvSpPr/>
          <p:nvPr/>
        </p:nvSpPr>
        <p:spPr>
          <a:xfrm>
            <a:off x="4427740" y="279951"/>
            <a:ext cx="55056" cy="6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5453" y="14485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8" name="Полилиния 28"/>
          <p:cNvSpPr/>
          <p:nvPr/>
        </p:nvSpPr>
        <p:spPr>
          <a:xfrm>
            <a:off x="4391021" y="346679"/>
            <a:ext cx="36719" cy="58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2661" y="6851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199" name="Полилиния 27"/>
          <p:cNvSpPr/>
          <p:nvPr/>
        </p:nvSpPr>
        <p:spPr>
          <a:xfrm>
            <a:off x="4349979" y="404747"/>
            <a:ext cx="41043" cy="75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6174" y="13241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0" name="Полилиния 26"/>
          <p:cNvSpPr/>
          <p:nvPr/>
        </p:nvSpPr>
        <p:spPr>
          <a:xfrm>
            <a:off x="4306659" y="480363"/>
            <a:ext cx="43321" cy="108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842" y="20288"/>
                </a:lnTo>
                <a:cubicBezTo>
                  <a:pt x="4863" y="15104"/>
                  <a:pt x="9503" y="10029"/>
                  <a:pt x="14727" y="5077"/>
                </a:cubicBez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1" name="Полилиния 25"/>
          <p:cNvSpPr/>
          <p:nvPr/>
        </p:nvSpPr>
        <p:spPr>
          <a:xfrm>
            <a:off x="4298912" y="587491"/>
            <a:ext cx="1270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1728" y="6330"/>
                </a:ln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2" name="Полилиния 24"/>
          <p:cNvSpPr/>
          <p:nvPr/>
        </p:nvSpPr>
        <p:spPr>
          <a:xfrm>
            <a:off x="4271119" y="599275"/>
            <a:ext cx="32748" cy="228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820" y="13608"/>
                </a:lnTo>
                <a:lnTo>
                  <a:pt x="0" y="21600"/>
                </a:lnTo>
                <a:lnTo>
                  <a:pt x="0" y="21600"/>
                </a:lnTo>
                <a:cubicBezTo>
                  <a:pt x="0" y="16203"/>
                  <a:pt x="3821" y="10934"/>
                  <a:pt x="11097" y="5846"/>
                </a:cubicBezTo>
                <a:lnTo>
                  <a:pt x="2160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blurRad="25400" rotWithShape="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 defTabSz="825500">
              <a:defRPr sz="20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sp>
        <p:nvSpPr>
          <p:cNvPr id="203" name="Shape"/>
          <p:cNvSpPr/>
          <p:nvPr/>
        </p:nvSpPr>
        <p:spPr>
          <a:xfrm>
            <a:off x="4231018" y="12292163"/>
            <a:ext cx="1081311" cy="982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0" y="0"/>
                </a:moveTo>
                <a:cubicBezTo>
                  <a:pt x="9963" y="0"/>
                  <a:pt x="9557" y="1"/>
                  <a:pt x="9126" y="151"/>
                </a:cubicBezTo>
                <a:cubicBezTo>
                  <a:pt x="8652" y="341"/>
                  <a:pt x="8278" y="751"/>
                  <a:pt x="8105" y="1273"/>
                </a:cubicBezTo>
                <a:cubicBezTo>
                  <a:pt x="7968" y="1750"/>
                  <a:pt x="7968" y="2199"/>
                  <a:pt x="7968" y="3082"/>
                </a:cubicBezTo>
                <a:lnTo>
                  <a:pt x="7968" y="18504"/>
                </a:lnTo>
                <a:cubicBezTo>
                  <a:pt x="7968" y="19401"/>
                  <a:pt x="7968" y="19849"/>
                  <a:pt x="8105" y="20326"/>
                </a:cubicBezTo>
                <a:cubicBezTo>
                  <a:pt x="8278" y="20848"/>
                  <a:pt x="8652" y="21259"/>
                  <a:pt x="9126" y="21449"/>
                </a:cubicBezTo>
                <a:cubicBezTo>
                  <a:pt x="9559" y="21600"/>
                  <a:pt x="9966" y="21600"/>
                  <a:pt x="10770" y="21600"/>
                </a:cubicBezTo>
                <a:lnTo>
                  <a:pt x="10817" y="21600"/>
                </a:lnTo>
                <a:cubicBezTo>
                  <a:pt x="11633" y="21600"/>
                  <a:pt x="12040" y="21600"/>
                  <a:pt x="12473" y="21449"/>
                </a:cubicBezTo>
                <a:cubicBezTo>
                  <a:pt x="12947" y="21259"/>
                  <a:pt x="13322" y="20848"/>
                  <a:pt x="13494" y="20326"/>
                </a:cubicBezTo>
                <a:cubicBezTo>
                  <a:pt x="13631" y="19849"/>
                  <a:pt x="13631" y="19401"/>
                  <a:pt x="13631" y="18518"/>
                </a:cubicBezTo>
                <a:lnTo>
                  <a:pt x="13631" y="3096"/>
                </a:lnTo>
                <a:cubicBezTo>
                  <a:pt x="13631" y="2199"/>
                  <a:pt x="13631" y="1750"/>
                  <a:pt x="13494" y="1273"/>
                </a:cubicBezTo>
                <a:cubicBezTo>
                  <a:pt x="13322" y="751"/>
                  <a:pt x="12947" y="341"/>
                  <a:pt x="12473" y="151"/>
                </a:cubicBezTo>
                <a:cubicBezTo>
                  <a:pt x="12040" y="0"/>
                  <a:pt x="11633" y="0"/>
                  <a:pt x="10830" y="0"/>
                </a:cubicBezTo>
                <a:lnTo>
                  <a:pt x="10770" y="0"/>
                </a:lnTo>
                <a:close/>
                <a:moveTo>
                  <a:pt x="9912" y="1942"/>
                </a:moveTo>
                <a:lnTo>
                  <a:pt x="11687" y="1942"/>
                </a:lnTo>
                <a:cubicBezTo>
                  <a:pt x="11754" y="1942"/>
                  <a:pt x="11788" y="1941"/>
                  <a:pt x="11824" y="1954"/>
                </a:cubicBezTo>
                <a:cubicBezTo>
                  <a:pt x="11864" y="1970"/>
                  <a:pt x="11894" y="2004"/>
                  <a:pt x="11909" y="2048"/>
                </a:cubicBezTo>
                <a:cubicBezTo>
                  <a:pt x="11920" y="2088"/>
                  <a:pt x="11921" y="2125"/>
                  <a:pt x="11921" y="2200"/>
                </a:cubicBezTo>
                <a:lnTo>
                  <a:pt x="11921" y="19401"/>
                </a:lnTo>
                <a:cubicBezTo>
                  <a:pt x="11921" y="19475"/>
                  <a:pt x="11920" y="19512"/>
                  <a:pt x="11909" y="19552"/>
                </a:cubicBezTo>
                <a:cubicBezTo>
                  <a:pt x="11894" y="19596"/>
                  <a:pt x="11864" y="19630"/>
                  <a:pt x="11824" y="19645"/>
                </a:cubicBezTo>
                <a:cubicBezTo>
                  <a:pt x="11788" y="19658"/>
                  <a:pt x="11754" y="19658"/>
                  <a:pt x="11686" y="19658"/>
                </a:cubicBezTo>
                <a:lnTo>
                  <a:pt x="9912" y="19658"/>
                </a:lnTo>
                <a:cubicBezTo>
                  <a:pt x="9845" y="19658"/>
                  <a:pt x="9811" y="19658"/>
                  <a:pt x="9775" y="19645"/>
                </a:cubicBezTo>
                <a:cubicBezTo>
                  <a:pt x="9736" y="19630"/>
                  <a:pt x="9705" y="19596"/>
                  <a:pt x="9690" y="19552"/>
                </a:cubicBezTo>
                <a:cubicBezTo>
                  <a:pt x="9679" y="19512"/>
                  <a:pt x="9679" y="19475"/>
                  <a:pt x="9679" y="19400"/>
                </a:cubicBezTo>
                <a:lnTo>
                  <a:pt x="9679" y="2199"/>
                </a:lnTo>
                <a:cubicBezTo>
                  <a:pt x="9679" y="2125"/>
                  <a:pt x="9679" y="2088"/>
                  <a:pt x="9690" y="2048"/>
                </a:cubicBezTo>
                <a:cubicBezTo>
                  <a:pt x="9705" y="2004"/>
                  <a:pt x="9736" y="1970"/>
                  <a:pt x="9775" y="1954"/>
                </a:cubicBezTo>
                <a:cubicBezTo>
                  <a:pt x="9811" y="1941"/>
                  <a:pt x="9846" y="1942"/>
                  <a:pt x="9912" y="1942"/>
                </a:cubicBezTo>
                <a:close/>
                <a:moveTo>
                  <a:pt x="18738" y="5474"/>
                </a:moveTo>
                <a:cubicBezTo>
                  <a:pt x="17932" y="5474"/>
                  <a:pt x="17525" y="5475"/>
                  <a:pt x="17094" y="5625"/>
                </a:cubicBezTo>
                <a:cubicBezTo>
                  <a:pt x="16620" y="5815"/>
                  <a:pt x="16246" y="6226"/>
                  <a:pt x="16074" y="6747"/>
                </a:cubicBezTo>
                <a:cubicBezTo>
                  <a:pt x="15937" y="7224"/>
                  <a:pt x="15937" y="7673"/>
                  <a:pt x="15937" y="8556"/>
                </a:cubicBezTo>
                <a:lnTo>
                  <a:pt x="15937" y="18504"/>
                </a:lnTo>
                <a:cubicBezTo>
                  <a:pt x="15937" y="19401"/>
                  <a:pt x="15937" y="19849"/>
                  <a:pt x="16074" y="20326"/>
                </a:cubicBezTo>
                <a:cubicBezTo>
                  <a:pt x="16246" y="20848"/>
                  <a:pt x="16620" y="21259"/>
                  <a:pt x="17094" y="21449"/>
                </a:cubicBezTo>
                <a:cubicBezTo>
                  <a:pt x="17527" y="21600"/>
                  <a:pt x="17935" y="21600"/>
                  <a:pt x="18738" y="21600"/>
                </a:cubicBezTo>
                <a:lnTo>
                  <a:pt x="18786" y="21600"/>
                </a:lnTo>
                <a:cubicBezTo>
                  <a:pt x="19601" y="21600"/>
                  <a:pt x="20009" y="21600"/>
                  <a:pt x="20442" y="21449"/>
                </a:cubicBezTo>
                <a:cubicBezTo>
                  <a:pt x="20916" y="21259"/>
                  <a:pt x="21289" y="20848"/>
                  <a:pt x="21462" y="20326"/>
                </a:cubicBezTo>
                <a:cubicBezTo>
                  <a:pt x="21599" y="19849"/>
                  <a:pt x="21600" y="19401"/>
                  <a:pt x="21600" y="18518"/>
                </a:cubicBezTo>
                <a:lnTo>
                  <a:pt x="21600" y="8570"/>
                </a:lnTo>
                <a:cubicBezTo>
                  <a:pt x="21600" y="7673"/>
                  <a:pt x="21599" y="7224"/>
                  <a:pt x="21462" y="6747"/>
                </a:cubicBezTo>
                <a:cubicBezTo>
                  <a:pt x="21289" y="6226"/>
                  <a:pt x="20916" y="5815"/>
                  <a:pt x="20442" y="5625"/>
                </a:cubicBezTo>
                <a:cubicBezTo>
                  <a:pt x="20009" y="5474"/>
                  <a:pt x="19601" y="5474"/>
                  <a:pt x="18798" y="5474"/>
                </a:cubicBezTo>
                <a:lnTo>
                  <a:pt x="18738" y="5474"/>
                </a:lnTo>
                <a:close/>
                <a:moveTo>
                  <a:pt x="17881" y="7416"/>
                </a:moveTo>
                <a:lnTo>
                  <a:pt x="19655" y="7416"/>
                </a:lnTo>
                <a:cubicBezTo>
                  <a:pt x="19722" y="7416"/>
                  <a:pt x="19756" y="7415"/>
                  <a:pt x="19792" y="7428"/>
                </a:cubicBezTo>
                <a:cubicBezTo>
                  <a:pt x="19832" y="7444"/>
                  <a:pt x="19863" y="7478"/>
                  <a:pt x="19878" y="7522"/>
                </a:cubicBezTo>
                <a:cubicBezTo>
                  <a:pt x="19889" y="7562"/>
                  <a:pt x="19889" y="7599"/>
                  <a:pt x="19889" y="7674"/>
                </a:cubicBezTo>
                <a:lnTo>
                  <a:pt x="19889" y="19401"/>
                </a:lnTo>
                <a:cubicBezTo>
                  <a:pt x="19889" y="19475"/>
                  <a:pt x="19889" y="19512"/>
                  <a:pt x="19878" y="19552"/>
                </a:cubicBezTo>
                <a:cubicBezTo>
                  <a:pt x="19863" y="19596"/>
                  <a:pt x="19832" y="19630"/>
                  <a:pt x="19792" y="19645"/>
                </a:cubicBezTo>
                <a:cubicBezTo>
                  <a:pt x="19756" y="19658"/>
                  <a:pt x="19722" y="19658"/>
                  <a:pt x="19654" y="19658"/>
                </a:cubicBezTo>
                <a:lnTo>
                  <a:pt x="17881" y="19658"/>
                </a:lnTo>
                <a:cubicBezTo>
                  <a:pt x="17814" y="19658"/>
                  <a:pt x="17780" y="19658"/>
                  <a:pt x="17744" y="19645"/>
                </a:cubicBezTo>
                <a:cubicBezTo>
                  <a:pt x="17704" y="19630"/>
                  <a:pt x="17673" y="19596"/>
                  <a:pt x="17658" y="19552"/>
                </a:cubicBezTo>
                <a:cubicBezTo>
                  <a:pt x="17647" y="19512"/>
                  <a:pt x="17647" y="19475"/>
                  <a:pt x="17647" y="19400"/>
                </a:cubicBezTo>
                <a:lnTo>
                  <a:pt x="17647" y="7673"/>
                </a:lnTo>
                <a:cubicBezTo>
                  <a:pt x="17647" y="7599"/>
                  <a:pt x="17647" y="7562"/>
                  <a:pt x="17658" y="7522"/>
                </a:cubicBezTo>
                <a:cubicBezTo>
                  <a:pt x="17673" y="7478"/>
                  <a:pt x="17704" y="7444"/>
                  <a:pt x="17744" y="7428"/>
                </a:cubicBezTo>
                <a:cubicBezTo>
                  <a:pt x="17780" y="7415"/>
                  <a:pt x="17814" y="7416"/>
                  <a:pt x="17881" y="7416"/>
                </a:cubicBezTo>
                <a:close/>
                <a:moveTo>
                  <a:pt x="2802" y="10909"/>
                </a:moveTo>
                <a:cubicBezTo>
                  <a:pt x="1996" y="10909"/>
                  <a:pt x="1588" y="10910"/>
                  <a:pt x="1157" y="11060"/>
                </a:cubicBezTo>
                <a:cubicBezTo>
                  <a:pt x="683" y="11250"/>
                  <a:pt x="310" y="11661"/>
                  <a:pt x="137" y="12182"/>
                </a:cubicBezTo>
                <a:cubicBezTo>
                  <a:pt x="0" y="12659"/>
                  <a:pt x="0" y="13108"/>
                  <a:pt x="0" y="13991"/>
                </a:cubicBezTo>
                <a:lnTo>
                  <a:pt x="0" y="18504"/>
                </a:lnTo>
                <a:cubicBezTo>
                  <a:pt x="0" y="19401"/>
                  <a:pt x="0" y="19849"/>
                  <a:pt x="137" y="20326"/>
                </a:cubicBezTo>
                <a:cubicBezTo>
                  <a:pt x="310" y="20848"/>
                  <a:pt x="683" y="21259"/>
                  <a:pt x="1157" y="21449"/>
                </a:cubicBezTo>
                <a:cubicBezTo>
                  <a:pt x="1590" y="21600"/>
                  <a:pt x="1998" y="21600"/>
                  <a:pt x="2802" y="21600"/>
                </a:cubicBezTo>
                <a:lnTo>
                  <a:pt x="2848" y="21600"/>
                </a:lnTo>
                <a:cubicBezTo>
                  <a:pt x="3664" y="21600"/>
                  <a:pt x="4072" y="21600"/>
                  <a:pt x="4506" y="21449"/>
                </a:cubicBezTo>
                <a:cubicBezTo>
                  <a:pt x="4980" y="21259"/>
                  <a:pt x="5353" y="20848"/>
                  <a:pt x="5525" y="20326"/>
                </a:cubicBezTo>
                <a:cubicBezTo>
                  <a:pt x="5663" y="19849"/>
                  <a:pt x="5663" y="19401"/>
                  <a:pt x="5663" y="18518"/>
                </a:cubicBezTo>
                <a:lnTo>
                  <a:pt x="5663" y="14005"/>
                </a:lnTo>
                <a:cubicBezTo>
                  <a:pt x="5663" y="13108"/>
                  <a:pt x="5663" y="12659"/>
                  <a:pt x="5525" y="12182"/>
                </a:cubicBezTo>
                <a:cubicBezTo>
                  <a:pt x="5353" y="11661"/>
                  <a:pt x="4980" y="11250"/>
                  <a:pt x="4506" y="11060"/>
                </a:cubicBezTo>
                <a:cubicBezTo>
                  <a:pt x="4072" y="10909"/>
                  <a:pt x="3664" y="10909"/>
                  <a:pt x="2861" y="10909"/>
                </a:cubicBezTo>
                <a:lnTo>
                  <a:pt x="2802" y="10909"/>
                </a:lnTo>
                <a:close/>
                <a:moveTo>
                  <a:pt x="1944" y="12851"/>
                </a:moveTo>
                <a:lnTo>
                  <a:pt x="3718" y="12851"/>
                </a:lnTo>
                <a:cubicBezTo>
                  <a:pt x="3785" y="12851"/>
                  <a:pt x="3819" y="12850"/>
                  <a:pt x="3855" y="12863"/>
                </a:cubicBezTo>
                <a:cubicBezTo>
                  <a:pt x="3895" y="12879"/>
                  <a:pt x="3927" y="12913"/>
                  <a:pt x="3941" y="12957"/>
                </a:cubicBezTo>
                <a:cubicBezTo>
                  <a:pt x="3952" y="12997"/>
                  <a:pt x="3952" y="13034"/>
                  <a:pt x="3952" y="13109"/>
                </a:cubicBezTo>
                <a:lnTo>
                  <a:pt x="3952" y="19401"/>
                </a:lnTo>
                <a:cubicBezTo>
                  <a:pt x="3952" y="19475"/>
                  <a:pt x="3952" y="19512"/>
                  <a:pt x="3941" y="19552"/>
                </a:cubicBezTo>
                <a:cubicBezTo>
                  <a:pt x="3927" y="19596"/>
                  <a:pt x="3895" y="19630"/>
                  <a:pt x="3855" y="19645"/>
                </a:cubicBezTo>
                <a:cubicBezTo>
                  <a:pt x="3819" y="19658"/>
                  <a:pt x="3786" y="19658"/>
                  <a:pt x="3718" y="19658"/>
                </a:cubicBezTo>
                <a:lnTo>
                  <a:pt x="1944" y="19658"/>
                </a:lnTo>
                <a:cubicBezTo>
                  <a:pt x="1877" y="19658"/>
                  <a:pt x="1843" y="19658"/>
                  <a:pt x="1807" y="19645"/>
                </a:cubicBezTo>
                <a:cubicBezTo>
                  <a:pt x="1768" y="19630"/>
                  <a:pt x="1736" y="19596"/>
                  <a:pt x="1722" y="19552"/>
                </a:cubicBezTo>
                <a:cubicBezTo>
                  <a:pt x="1710" y="19512"/>
                  <a:pt x="1710" y="19475"/>
                  <a:pt x="1710" y="19400"/>
                </a:cubicBezTo>
                <a:lnTo>
                  <a:pt x="1710" y="13108"/>
                </a:lnTo>
                <a:cubicBezTo>
                  <a:pt x="1710" y="13034"/>
                  <a:pt x="1710" y="12997"/>
                  <a:pt x="1722" y="12957"/>
                </a:cubicBezTo>
                <a:cubicBezTo>
                  <a:pt x="1736" y="12913"/>
                  <a:pt x="1768" y="12879"/>
                  <a:pt x="1807" y="12863"/>
                </a:cubicBezTo>
                <a:cubicBezTo>
                  <a:pt x="1843" y="12850"/>
                  <a:pt x="1877" y="12851"/>
                  <a:pt x="1944" y="12851"/>
                </a:cubicBezTo>
                <a:close/>
              </a:path>
            </a:pathLst>
          </a:custGeom>
          <a:solidFill>
            <a:srgbClr val="F1F2F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04" name="Shape"/>
          <p:cNvSpPr/>
          <p:nvPr/>
        </p:nvSpPr>
        <p:spPr>
          <a:xfrm>
            <a:off x="2371203" y="12406279"/>
            <a:ext cx="1132857" cy="847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483" extrusionOk="0">
                <a:moveTo>
                  <a:pt x="10992" y="2"/>
                </a:moveTo>
                <a:cubicBezTo>
                  <a:pt x="6081" y="-101"/>
                  <a:pt x="2476" y="4631"/>
                  <a:pt x="104" y="10208"/>
                </a:cubicBezTo>
                <a:cubicBezTo>
                  <a:pt x="32" y="10386"/>
                  <a:pt x="-4" y="10586"/>
                  <a:pt x="0" y="10788"/>
                </a:cubicBezTo>
                <a:cubicBezTo>
                  <a:pt x="3" y="10966"/>
                  <a:pt x="37" y="11140"/>
                  <a:pt x="99" y="11298"/>
                </a:cubicBezTo>
                <a:cubicBezTo>
                  <a:pt x="2685" y="17126"/>
                  <a:pt x="5979" y="21499"/>
                  <a:pt x="10827" y="21483"/>
                </a:cubicBezTo>
                <a:cubicBezTo>
                  <a:pt x="15596" y="21467"/>
                  <a:pt x="19278" y="16614"/>
                  <a:pt x="21434" y="11486"/>
                </a:cubicBezTo>
                <a:cubicBezTo>
                  <a:pt x="21542" y="11248"/>
                  <a:pt x="21596" y="10974"/>
                  <a:pt x="21590" y="10696"/>
                </a:cubicBezTo>
                <a:cubicBezTo>
                  <a:pt x="21584" y="10448"/>
                  <a:pt x="21530" y="10207"/>
                  <a:pt x="21434" y="9994"/>
                </a:cubicBezTo>
                <a:cubicBezTo>
                  <a:pt x="19000" y="4606"/>
                  <a:pt x="15701" y="100"/>
                  <a:pt x="10992" y="2"/>
                </a:cubicBezTo>
                <a:close/>
                <a:moveTo>
                  <a:pt x="10589" y="2284"/>
                </a:moveTo>
                <a:cubicBezTo>
                  <a:pt x="10712" y="2281"/>
                  <a:pt x="10837" y="2284"/>
                  <a:pt x="10963" y="2290"/>
                </a:cubicBezTo>
                <a:cubicBezTo>
                  <a:pt x="14789" y="2489"/>
                  <a:pt x="17422" y="5940"/>
                  <a:pt x="19755" y="10775"/>
                </a:cubicBezTo>
                <a:cubicBezTo>
                  <a:pt x="19262" y="11850"/>
                  <a:pt x="18718" y="12862"/>
                  <a:pt x="18130" y="13808"/>
                </a:cubicBezTo>
                <a:cubicBezTo>
                  <a:pt x="17521" y="14789"/>
                  <a:pt x="16862" y="15703"/>
                  <a:pt x="16126" y="16490"/>
                </a:cubicBezTo>
                <a:cubicBezTo>
                  <a:pt x="15370" y="17299"/>
                  <a:pt x="14529" y="18011"/>
                  <a:pt x="13615" y="18502"/>
                </a:cubicBezTo>
                <a:cubicBezTo>
                  <a:pt x="12729" y="18978"/>
                  <a:pt x="11782" y="19243"/>
                  <a:pt x="10799" y="19234"/>
                </a:cubicBezTo>
                <a:cubicBezTo>
                  <a:pt x="6875" y="19199"/>
                  <a:pt x="3694" y="14770"/>
                  <a:pt x="1804" y="10782"/>
                </a:cubicBezTo>
                <a:cubicBezTo>
                  <a:pt x="3937" y="6588"/>
                  <a:pt x="6756" y="2354"/>
                  <a:pt x="10589" y="2284"/>
                </a:cubicBezTo>
                <a:close/>
                <a:moveTo>
                  <a:pt x="10795" y="6000"/>
                </a:moveTo>
                <a:cubicBezTo>
                  <a:pt x="9878" y="6000"/>
                  <a:pt x="8960" y="6465"/>
                  <a:pt x="8260" y="7395"/>
                </a:cubicBezTo>
                <a:cubicBezTo>
                  <a:pt x="6861" y="9257"/>
                  <a:pt x="6861" y="12274"/>
                  <a:pt x="8260" y="14135"/>
                </a:cubicBezTo>
                <a:cubicBezTo>
                  <a:pt x="9660" y="15997"/>
                  <a:pt x="11929" y="15997"/>
                  <a:pt x="13329" y="14135"/>
                </a:cubicBezTo>
                <a:cubicBezTo>
                  <a:pt x="14729" y="12274"/>
                  <a:pt x="14729" y="9257"/>
                  <a:pt x="13329" y="7395"/>
                </a:cubicBezTo>
                <a:cubicBezTo>
                  <a:pt x="12629" y="6465"/>
                  <a:pt x="11712" y="6000"/>
                  <a:pt x="10795" y="6000"/>
                </a:cubicBezTo>
                <a:close/>
                <a:moveTo>
                  <a:pt x="10795" y="8343"/>
                </a:moveTo>
                <a:cubicBezTo>
                  <a:pt x="11261" y="8343"/>
                  <a:pt x="11728" y="8579"/>
                  <a:pt x="12083" y="9052"/>
                </a:cubicBezTo>
                <a:cubicBezTo>
                  <a:pt x="12795" y="9998"/>
                  <a:pt x="12795" y="11533"/>
                  <a:pt x="12083" y="12479"/>
                </a:cubicBezTo>
                <a:cubicBezTo>
                  <a:pt x="11372" y="13425"/>
                  <a:pt x="10218" y="13425"/>
                  <a:pt x="9506" y="12479"/>
                </a:cubicBezTo>
                <a:cubicBezTo>
                  <a:pt x="8795" y="11533"/>
                  <a:pt x="8795" y="9998"/>
                  <a:pt x="9506" y="9052"/>
                </a:cubicBezTo>
                <a:cubicBezTo>
                  <a:pt x="9862" y="8579"/>
                  <a:pt x="10328" y="8343"/>
                  <a:pt x="10795" y="8343"/>
                </a:cubicBezTo>
                <a:close/>
              </a:path>
            </a:pathLst>
          </a:custGeom>
          <a:solidFill>
            <a:srgbClr val="F1F2F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05" name="Shape"/>
          <p:cNvSpPr/>
          <p:nvPr/>
        </p:nvSpPr>
        <p:spPr>
          <a:xfrm>
            <a:off x="656616" y="12323555"/>
            <a:ext cx="997350" cy="99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8" h="21588" extrusionOk="0">
                <a:moveTo>
                  <a:pt x="10603" y="0"/>
                </a:moveTo>
                <a:cubicBezTo>
                  <a:pt x="10445" y="3"/>
                  <a:pt x="10291" y="45"/>
                  <a:pt x="10152" y="121"/>
                </a:cubicBezTo>
                <a:lnTo>
                  <a:pt x="503" y="5076"/>
                </a:lnTo>
                <a:cubicBezTo>
                  <a:pt x="225" y="5205"/>
                  <a:pt x="39" y="5481"/>
                  <a:pt x="23" y="5791"/>
                </a:cubicBezTo>
                <a:cubicBezTo>
                  <a:pt x="4" y="6136"/>
                  <a:pt x="194" y="6458"/>
                  <a:pt x="503" y="6604"/>
                </a:cubicBezTo>
                <a:lnTo>
                  <a:pt x="10228" y="11487"/>
                </a:lnTo>
                <a:cubicBezTo>
                  <a:pt x="10380" y="11565"/>
                  <a:pt x="10547" y="11605"/>
                  <a:pt x="10717" y="11604"/>
                </a:cubicBezTo>
                <a:cubicBezTo>
                  <a:pt x="10884" y="11603"/>
                  <a:pt x="11049" y="11563"/>
                  <a:pt x="11198" y="11487"/>
                </a:cubicBezTo>
                <a:lnTo>
                  <a:pt x="20870" y="6545"/>
                </a:lnTo>
                <a:cubicBezTo>
                  <a:pt x="21133" y="6410"/>
                  <a:pt x="21305" y="6143"/>
                  <a:pt x="21322" y="5845"/>
                </a:cubicBezTo>
                <a:cubicBezTo>
                  <a:pt x="21341" y="5510"/>
                  <a:pt x="21164" y="5195"/>
                  <a:pt x="20870" y="5041"/>
                </a:cubicBezTo>
                <a:lnTo>
                  <a:pt x="11096" y="121"/>
                </a:lnTo>
                <a:cubicBezTo>
                  <a:pt x="10945" y="38"/>
                  <a:pt x="10775" y="-4"/>
                  <a:pt x="10603" y="0"/>
                </a:cubicBezTo>
                <a:close/>
                <a:moveTo>
                  <a:pt x="10708" y="1843"/>
                </a:moveTo>
                <a:lnTo>
                  <a:pt x="18511" y="5791"/>
                </a:lnTo>
                <a:lnTo>
                  <a:pt x="10666" y="9833"/>
                </a:lnTo>
                <a:lnTo>
                  <a:pt x="2758" y="5841"/>
                </a:lnTo>
                <a:lnTo>
                  <a:pt x="10708" y="1843"/>
                </a:lnTo>
                <a:close/>
                <a:moveTo>
                  <a:pt x="20426" y="9890"/>
                </a:moveTo>
                <a:cubicBezTo>
                  <a:pt x="20314" y="9897"/>
                  <a:pt x="20203" y="9926"/>
                  <a:pt x="20097" y="9979"/>
                </a:cubicBezTo>
                <a:lnTo>
                  <a:pt x="10612" y="14742"/>
                </a:lnTo>
                <a:lnTo>
                  <a:pt x="1241" y="9981"/>
                </a:lnTo>
                <a:cubicBezTo>
                  <a:pt x="1135" y="9928"/>
                  <a:pt x="1023" y="9898"/>
                  <a:pt x="912" y="9891"/>
                </a:cubicBezTo>
                <a:cubicBezTo>
                  <a:pt x="579" y="9869"/>
                  <a:pt x="250" y="10047"/>
                  <a:pt x="91" y="10368"/>
                </a:cubicBezTo>
                <a:cubicBezTo>
                  <a:pt x="-121" y="10797"/>
                  <a:pt x="50" y="11318"/>
                  <a:pt x="473" y="11533"/>
                </a:cubicBezTo>
                <a:lnTo>
                  <a:pt x="10238" y="16493"/>
                </a:lnTo>
                <a:cubicBezTo>
                  <a:pt x="10381" y="16564"/>
                  <a:pt x="10534" y="16592"/>
                  <a:pt x="10682" y="16582"/>
                </a:cubicBezTo>
                <a:cubicBezTo>
                  <a:pt x="10812" y="16572"/>
                  <a:pt x="10939" y="16534"/>
                  <a:pt x="11053" y="16471"/>
                </a:cubicBezTo>
                <a:lnTo>
                  <a:pt x="20857" y="11534"/>
                </a:lnTo>
                <a:cubicBezTo>
                  <a:pt x="21281" y="11322"/>
                  <a:pt x="21455" y="10801"/>
                  <a:pt x="21245" y="10372"/>
                </a:cubicBezTo>
                <a:cubicBezTo>
                  <a:pt x="21087" y="10050"/>
                  <a:pt x="20759" y="9870"/>
                  <a:pt x="20426" y="9890"/>
                </a:cubicBezTo>
                <a:close/>
                <a:moveTo>
                  <a:pt x="20449" y="14895"/>
                </a:moveTo>
                <a:cubicBezTo>
                  <a:pt x="20338" y="14902"/>
                  <a:pt x="20227" y="14931"/>
                  <a:pt x="20121" y="14984"/>
                </a:cubicBezTo>
                <a:lnTo>
                  <a:pt x="10636" y="19746"/>
                </a:lnTo>
                <a:lnTo>
                  <a:pt x="1265" y="14986"/>
                </a:lnTo>
                <a:cubicBezTo>
                  <a:pt x="1159" y="14933"/>
                  <a:pt x="1047" y="14903"/>
                  <a:pt x="936" y="14896"/>
                </a:cubicBezTo>
                <a:cubicBezTo>
                  <a:pt x="603" y="14874"/>
                  <a:pt x="274" y="15052"/>
                  <a:pt x="115" y="15373"/>
                </a:cubicBezTo>
                <a:cubicBezTo>
                  <a:pt x="-97" y="15802"/>
                  <a:pt x="74" y="16323"/>
                  <a:pt x="497" y="16538"/>
                </a:cubicBezTo>
                <a:lnTo>
                  <a:pt x="10262" y="21498"/>
                </a:lnTo>
                <a:cubicBezTo>
                  <a:pt x="10405" y="21569"/>
                  <a:pt x="10558" y="21596"/>
                  <a:pt x="10706" y="21586"/>
                </a:cubicBezTo>
                <a:cubicBezTo>
                  <a:pt x="10836" y="21577"/>
                  <a:pt x="10963" y="21538"/>
                  <a:pt x="11077" y="21475"/>
                </a:cubicBezTo>
                <a:lnTo>
                  <a:pt x="20881" y="16539"/>
                </a:lnTo>
                <a:cubicBezTo>
                  <a:pt x="21305" y="16326"/>
                  <a:pt x="21479" y="15806"/>
                  <a:pt x="21269" y="15377"/>
                </a:cubicBezTo>
                <a:cubicBezTo>
                  <a:pt x="21111" y="15055"/>
                  <a:pt x="20783" y="14875"/>
                  <a:pt x="20449" y="14895"/>
                </a:cubicBezTo>
                <a:close/>
              </a:path>
            </a:pathLst>
          </a:custGeom>
          <a:solidFill>
            <a:srgbClr val="F1F2F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70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988</Words>
  <Application>Microsoft Office PowerPoint</Application>
  <PresentationFormat>Произвольный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Организационные и проверочные мероприятия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Щербакова Карина Александровна</dc:creator>
  <cp:lastModifiedBy>Осокин Дмитрий Борисович</cp:lastModifiedBy>
  <cp:revision>158</cp:revision>
  <cp:lastPrinted>2021-10-13T15:55:49Z</cp:lastPrinted>
  <dcterms:modified xsi:type="dcterms:W3CDTF">2024-06-10T12:47:16Z</dcterms:modified>
</cp:coreProperties>
</file>